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aveSubsetFonts="1">
  <p:sldMasterIdLst>
    <p:sldMasterId id="2147483660" r:id="rId1"/>
  </p:sldMasterIdLst>
  <p:notesMasterIdLst>
    <p:notesMasterId r:id="rId22"/>
  </p:notesMasterIdLst>
  <p:handoutMasterIdLst>
    <p:handoutMasterId r:id="rId23"/>
  </p:handoutMasterIdLst>
  <p:sldIdLst>
    <p:sldId id="261" r:id="rId2"/>
    <p:sldId id="262" r:id="rId3"/>
    <p:sldId id="265" r:id="rId4"/>
    <p:sldId id="290" r:id="rId5"/>
    <p:sldId id="285" r:id="rId6"/>
    <p:sldId id="286" r:id="rId7"/>
    <p:sldId id="267" r:id="rId8"/>
    <p:sldId id="284" r:id="rId9"/>
    <p:sldId id="268" r:id="rId10"/>
    <p:sldId id="269" r:id="rId11"/>
    <p:sldId id="289" r:id="rId12"/>
    <p:sldId id="270" r:id="rId13"/>
    <p:sldId id="291" r:id="rId14"/>
    <p:sldId id="293" r:id="rId15"/>
    <p:sldId id="292" r:id="rId16"/>
    <p:sldId id="297" r:id="rId17"/>
    <p:sldId id="298" r:id="rId18"/>
    <p:sldId id="299" r:id="rId19"/>
    <p:sldId id="300" r:id="rId20"/>
    <p:sldId id="283" r:id="rId21"/>
  </p:sldIdLst>
  <p:sldSz cx="9144000" cy="6858000" type="screen4x3"/>
  <p:notesSz cx="6735763" cy="98694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64"/>
    <a:srgbClr val="CC3300"/>
    <a:srgbClr val="AF219E"/>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447" autoAdjust="0"/>
  </p:normalViewPr>
  <p:slideViewPr>
    <p:cSldViewPr>
      <p:cViewPr>
        <p:scale>
          <a:sx n="70" d="100"/>
          <a:sy n="70" d="100"/>
        </p:scale>
        <p:origin x="15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F65218-C8CC-46E4-807A-AC677F2B1AE6}"/>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F09A8F3C-5383-4A5A-B9AE-0854EEB365A7}"/>
              </a:ext>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hangingPunct="1">
              <a:defRPr sz="1200">
                <a:latin typeface="Arial" charset="0"/>
              </a:defRPr>
            </a:lvl1pPr>
          </a:lstStyle>
          <a:p>
            <a:pPr>
              <a:defRPr/>
            </a:pPr>
            <a:fld id="{E520A9A0-CAFD-49B1-93ED-C91B80131D05}" type="datetimeFigureOut">
              <a:rPr lang="en-US"/>
              <a:pPr>
                <a:defRPr/>
              </a:pPr>
              <a:t>11/8/2022</a:t>
            </a:fld>
            <a:endParaRPr lang="en-US"/>
          </a:p>
        </p:txBody>
      </p:sp>
      <p:sp>
        <p:nvSpPr>
          <p:cNvPr id="4" name="Footer Placeholder 3">
            <a:extLst>
              <a:ext uri="{FF2B5EF4-FFF2-40B4-BE49-F238E27FC236}">
                <a16:creationId xmlns:a16="http://schemas.microsoft.com/office/drawing/2014/main" id="{B35FEE7E-69D8-445D-9452-F5820159E269}"/>
              </a:ext>
            </a:extLst>
          </p:cNvPr>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9798464E-11F0-4ED4-AA1C-9263AED00776}"/>
              </a:ext>
            </a:extLst>
          </p:cNvPr>
          <p:cNvSpPr>
            <a:spLocks noGrp="1"/>
          </p:cNvSpPr>
          <p:nvPr>
            <p:ph type="sldNum" sz="quarter" idx="3"/>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141CBCC-0661-447A-B64D-1F31BC67DA31}" type="slidenum">
              <a:rPr lang="en-US" altLang="vi-VN"/>
              <a:pPr/>
              <a:t>‹#›</a:t>
            </a:fld>
            <a:endParaRPr lang="en-US" altLang="vi-V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061A41-65B2-4480-A291-C720DD43D656}"/>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FCD8734-BBA4-4A54-A486-66FB6F9001B3}"/>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E769F01-E96D-44F3-9B05-7F0D1E1556CB}" type="datetimeFigureOut">
              <a:rPr lang="en-US"/>
              <a:pPr>
                <a:defRPr/>
              </a:pPr>
              <a:t>11/8/2022</a:t>
            </a:fld>
            <a:endParaRPr lang="en-US"/>
          </a:p>
        </p:txBody>
      </p:sp>
      <p:sp>
        <p:nvSpPr>
          <p:cNvPr id="4" name="Slide Image Placeholder 3">
            <a:extLst>
              <a:ext uri="{FF2B5EF4-FFF2-40B4-BE49-F238E27FC236}">
                <a16:creationId xmlns:a16="http://schemas.microsoft.com/office/drawing/2014/main" id="{EFB0151B-E050-4315-AA0F-75F15A80DC53}"/>
              </a:ext>
            </a:extLst>
          </p:cNvPr>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0B5AC89-8BB0-4808-8046-826584CD264B}"/>
              </a:ext>
            </a:extLst>
          </p:cNvPr>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E680609-1825-4DC8-A7A2-BBA4282AAA19}"/>
              </a:ext>
            </a:extLst>
          </p:cNvPr>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9DF7626-976B-437E-B108-3DD070E2FEDA}"/>
              </a:ext>
            </a:extLst>
          </p:cNvPr>
          <p:cNvSpPr>
            <a:spLocks noGrp="1"/>
          </p:cNvSpPr>
          <p:nvPr>
            <p:ph type="sldNum" sz="quarter" idx="5"/>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D6E6306-52AB-4831-8A17-67D66C84BFD4}"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FF4628CE-4F6A-4676-843A-681621653A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43F9FB2-F673-4FD8-A775-851C86C9DF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8435" name="Slide Number Placeholder 3">
            <a:extLst>
              <a:ext uri="{FF2B5EF4-FFF2-40B4-BE49-F238E27FC236}">
                <a16:creationId xmlns:a16="http://schemas.microsoft.com/office/drawing/2014/main" id="{9339E52A-90DC-41CC-83F0-00933A6C8C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3A0C70-CF55-41C3-87B3-348468B80362}" type="slidenum">
              <a:rPr lang="en-US" altLang="vi-VN"/>
              <a:pPr>
                <a:spcBef>
                  <a:spcPct val="0"/>
                </a:spcBef>
              </a:pPr>
              <a:t>4</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9FBEA26-294C-4C08-A560-ED65FBCCFCF9}"/>
              </a:ext>
            </a:extLst>
          </p:cNvPr>
          <p:cNvSpPr>
            <a:spLocks noGrp="1"/>
          </p:cNvSpPr>
          <p:nvPr>
            <p:ph type="dt" sz="half" idx="10"/>
          </p:nvPr>
        </p:nvSpPr>
        <p:spPr/>
        <p:txBody>
          <a:bodyPr/>
          <a:lstStyle>
            <a:lvl1pPr>
              <a:defRPr/>
            </a:lvl1pPr>
          </a:lstStyle>
          <a:p>
            <a:pPr>
              <a:defRPr/>
            </a:pPr>
            <a:fld id="{AD67A739-C43A-4BED-9DCF-1CE56CCE579A}" type="datetimeFigureOut">
              <a:rPr lang="en-US"/>
              <a:pPr>
                <a:defRPr/>
              </a:pPr>
              <a:t>11/8/2022</a:t>
            </a:fld>
            <a:endParaRPr lang="en-US"/>
          </a:p>
        </p:txBody>
      </p:sp>
      <p:sp>
        <p:nvSpPr>
          <p:cNvPr id="5" name="Footer Placeholder 4">
            <a:extLst>
              <a:ext uri="{FF2B5EF4-FFF2-40B4-BE49-F238E27FC236}">
                <a16:creationId xmlns:a16="http://schemas.microsoft.com/office/drawing/2014/main" id="{A2282DD8-FC4D-453D-87F3-139E0778F3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AB8174-2598-4B35-9D5C-45EA177BBB55}"/>
              </a:ext>
            </a:extLst>
          </p:cNvPr>
          <p:cNvSpPr>
            <a:spLocks noGrp="1"/>
          </p:cNvSpPr>
          <p:nvPr>
            <p:ph type="sldNum" sz="quarter" idx="12"/>
          </p:nvPr>
        </p:nvSpPr>
        <p:spPr/>
        <p:txBody>
          <a:bodyPr/>
          <a:lstStyle>
            <a:lvl1pPr>
              <a:defRPr/>
            </a:lvl1pPr>
          </a:lstStyle>
          <a:p>
            <a:fld id="{672B5BFE-7F61-4847-96C4-0E991C6B8401}" type="slidenum">
              <a:rPr lang="en-US" altLang="vi-VN"/>
              <a:pPr/>
              <a:t>‹#›</a:t>
            </a:fld>
            <a:endParaRPr lang="en-US" altLang="vi-VN"/>
          </a:p>
        </p:txBody>
      </p:sp>
    </p:spTree>
    <p:extLst>
      <p:ext uri="{BB962C8B-B14F-4D97-AF65-F5344CB8AC3E}">
        <p14:creationId xmlns:p14="http://schemas.microsoft.com/office/powerpoint/2010/main" val="302343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E273F-9D8F-4F2B-AC3A-10DDCBF4B47A}"/>
              </a:ext>
            </a:extLst>
          </p:cNvPr>
          <p:cNvSpPr>
            <a:spLocks noGrp="1"/>
          </p:cNvSpPr>
          <p:nvPr>
            <p:ph type="dt" sz="half" idx="10"/>
          </p:nvPr>
        </p:nvSpPr>
        <p:spPr/>
        <p:txBody>
          <a:bodyPr/>
          <a:lstStyle>
            <a:lvl1pPr>
              <a:defRPr/>
            </a:lvl1pPr>
          </a:lstStyle>
          <a:p>
            <a:pPr>
              <a:defRPr/>
            </a:pPr>
            <a:fld id="{40103049-5391-4C68-8164-4E360AE1F709}" type="datetimeFigureOut">
              <a:rPr lang="en-US"/>
              <a:pPr>
                <a:defRPr/>
              </a:pPr>
              <a:t>11/8/2022</a:t>
            </a:fld>
            <a:endParaRPr lang="en-US"/>
          </a:p>
        </p:txBody>
      </p:sp>
      <p:sp>
        <p:nvSpPr>
          <p:cNvPr id="5" name="Footer Placeholder 4">
            <a:extLst>
              <a:ext uri="{FF2B5EF4-FFF2-40B4-BE49-F238E27FC236}">
                <a16:creationId xmlns:a16="http://schemas.microsoft.com/office/drawing/2014/main" id="{71B214AE-7D3A-435A-B9E8-281F44B7E1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239687-6B5A-42D8-A5BC-F938C2FBFDCC}"/>
              </a:ext>
            </a:extLst>
          </p:cNvPr>
          <p:cNvSpPr>
            <a:spLocks noGrp="1"/>
          </p:cNvSpPr>
          <p:nvPr>
            <p:ph type="sldNum" sz="quarter" idx="12"/>
          </p:nvPr>
        </p:nvSpPr>
        <p:spPr/>
        <p:txBody>
          <a:bodyPr/>
          <a:lstStyle>
            <a:lvl1pPr>
              <a:defRPr/>
            </a:lvl1pPr>
          </a:lstStyle>
          <a:p>
            <a:fld id="{DD8D7886-B8B2-4328-95A0-4F91DD6C0461}" type="slidenum">
              <a:rPr lang="en-US" altLang="vi-VN"/>
              <a:pPr/>
              <a:t>‹#›</a:t>
            </a:fld>
            <a:endParaRPr lang="en-US" altLang="vi-VN"/>
          </a:p>
        </p:txBody>
      </p:sp>
    </p:spTree>
    <p:extLst>
      <p:ext uri="{BB962C8B-B14F-4D97-AF65-F5344CB8AC3E}">
        <p14:creationId xmlns:p14="http://schemas.microsoft.com/office/powerpoint/2010/main" val="103705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4FE3D-64D2-4039-964C-B46DE0CFAEA7}"/>
              </a:ext>
            </a:extLst>
          </p:cNvPr>
          <p:cNvSpPr>
            <a:spLocks noGrp="1"/>
          </p:cNvSpPr>
          <p:nvPr>
            <p:ph type="dt" sz="half" idx="10"/>
          </p:nvPr>
        </p:nvSpPr>
        <p:spPr/>
        <p:txBody>
          <a:bodyPr/>
          <a:lstStyle>
            <a:lvl1pPr>
              <a:defRPr/>
            </a:lvl1pPr>
          </a:lstStyle>
          <a:p>
            <a:pPr>
              <a:defRPr/>
            </a:pPr>
            <a:fld id="{D185E784-F88D-4B3E-9432-04E3EAE75D3D}" type="datetimeFigureOut">
              <a:rPr lang="en-US"/>
              <a:pPr>
                <a:defRPr/>
              </a:pPr>
              <a:t>11/8/2022</a:t>
            </a:fld>
            <a:endParaRPr lang="en-US"/>
          </a:p>
        </p:txBody>
      </p:sp>
      <p:sp>
        <p:nvSpPr>
          <p:cNvPr id="5" name="Footer Placeholder 4">
            <a:extLst>
              <a:ext uri="{FF2B5EF4-FFF2-40B4-BE49-F238E27FC236}">
                <a16:creationId xmlns:a16="http://schemas.microsoft.com/office/drawing/2014/main" id="{912553F0-1905-4824-97B2-58D0A23A4C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0880C7-5D6A-4236-AFB8-13C4CACFD9AF}"/>
              </a:ext>
            </a:extLst>
          </p:cNvPr>
          <p:cNvSpPr>
            <a:spLocks noGrp="1"/>
          </p:cNvSpPr>
          <p:nvPr>
            <p:ph type="sldNum" sz="quarter" idx="12"/>
          </p:nvPr>
        </p:nvSpPr>
        <p:spPr/>
        <p:txBody>
          <a:bodyPr/>
          <a:lstStyle>
            <a:lvl1pPr>
              <a:defRPr/>
            </a:lvl1pPr>
          </a:lstStyle>
          <a:p>
            <a:fld id="{5B161999-8260-4E23-B54A-5EA2C04FAB90}" type="slidenum">
              <a:rPr lang="en-US" altLang="vi-VN"/>
              <a:pPr/>
              <a:t>‹#›</a:t>
            </a:fld>
            <a:endParaRPr lang="en-US" altLang="vi-VN"/>
          </a:p>
        </p:txBody>
      </p:sp>
    </p:spTree>
    <p:extLst>
      <p:ext uri="{BB962C8B-B14F-4D97-AF65-F5344CB8AC3E}">
        <p14:creationId xmlns:p14="http://schemas.microsoft.com/office/powerpoint/2010/main" val="326759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266E2-AF03-4097-AEA0-438D2ECD5D04}"/>
              </a:ext>
            </a:extLst>
          </p:cNvPr>
          <p:cNvSpPr>
            <a:spLocks noGrp="1"/>
          </p:cNvSpPr>
          <p:nvPr>
            <p:ph type="dt" sz="half" idx="10"/>
          </p:nvPr>
        </p:nvSpPr>
        <p:spPr/>
        <p:txBody>
          <a:bodyPr/>
          <a:lstStyle>
            <a:lvl1pPr>
              <a:defRPr/>
            </a:lvl1pPr>
          </a:lstStyle>
          <a:p>
            <a:pPr>
              <a:defRPr/>
            </a:pPr>
            <a:fld id="{D5C4E7A7-ACD4-415F-9E4E-3CAE1C1914CA}" type="datetimeFigureOut">
              <a:rPr lang="en-US"/>
              <a:pPr>
                <a:defRPr/>
              </a:pPr>
              <a:t>11/8/2022</a:t>
            </a:fld>
            <a:endParaRPr lang="en-US"/>
          </a:p>
        </p:txBody>
      </p:sp>
      <p:sp>
        <p:nvSpPr>
          <p:cNvPr id="5" name="Footer Placeholder 4">
            <a:extLst>
              <a:ext uri="{FF2B5EF4-FFF2-40B4-BE49-F238E27FC236}">
                <a16:creationId xmlns:a16="http://schemas.microsoft.com/office/drawing/2014/main" id="{5FA947AB-BE7F-466B-BF86-D5A5231F44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720CF9-A8B8-4893-AC20-FC01E57ABF2C}"/>
              </a:ext>
            </a:extLst>
          </p:cNvPr>
          <p:cNvSpPr>
            <a:spLocks noGrp="1"/>
          </p:cNvSpPr>
          <p:nvPr>
            <p:ph type="sldNum" sz="quarter" idx="12"/>
          </p:nvPr>
        </p:nvSpPr>
        <p:spPr/>
        <p:txBody>
          <a:bodyPr/>
          <a:lstStyle>
            <a:lvl1pPr>
              <a:defRPr/>
            </a:lvl1pPr>
          </a:lstStyle>
          <a:p>
            <a:fld id="{64B27F1F-9ECA-4001-BD94-CB5C0B306F5D}" type="slidenum">
              <a:rPr lang="en-US" altLang="vi-VN"/>
              <a:pPr/>
              <a:t>‹#›</a:t>
            </a:fld>
            <a:endParaRPr lang="en-US" altLang="vi-VN"/>
          </a:p>
        </p:txBody>
      </p:sp>
    </p:spTree>
    <p:extLst>
      <p:ext uri="{BB962C8B-B14F-4D97-AF65-F5344CB8AC3E}">
        <p14:creationId xmlns:p14="http://schemas.microsoft.com/office/powerpoint/2010/main" val="270384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CCA382-F2EE-4356-BF0C-E6865494ED01}"/>
              </a:ext>
            </a:extLst>
          </p:cNvPr>
          <p:cNvSpPr>
            <a:spLocks noGrp="1"/>
          </p:cNvSpPr>
          <p:nvPr>
            <p:ph type="dt" sz="half" idx="10"/>
          </p:nvPr>
        </p:nvSpPr>
        <p:spPr/>
        <p:txBody>
          <a:bodyPr/>
          <a:lstStyle>
            <a:lvl1pPr>
              <a:defRPr/>
            </a:lvl1pPr>
          </a:lstStyle>
          <a:p>
            <a:pPr>
              <a:defRPr/>
            </a:pPr>
            <a:fld id="{DDCB9DB6-7F9B-4143-A04C-C3682CA951A9}" type="datetimeFigureOut">
              <a:rPr lang="en-US"/>
              <a:pPr>
                <a:defRPr/>
              </a:pPr>
              <a:t>11/8/2022</a:t>
            </a:fld>
            <a:endParaRPr lang="en-US"/>
          </a:p>
        </p:txBody>
      </p:sp>
      <p:sp>
        <p:nvSpPr>
          <p:cNvPr id="5" name="Footer Placeholder 4">
            <a:extLst>
              <a:ext uri="{FF2B5EF4-FFF2-40B4-BE49-F238E27FC236}">
                <a16:creationId xmlns:a16="http://schemas.microsoft.com/office/drawing/2014/main" id="{52457A76-BA1E-4A1C-854C-7AAE48DC5B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6FFA14-7DF9-448F-8D95-C75F1FAA49C8}"/>
              </a:ext>
            </a:extLst>
          </p:cNvPr>
          <p:cNvSpPr>
            <a:spLocks noGrp="1"/>
          </p:cNvSpPr>
          <p:nvPr>
            <p:ph type="sldNum" sz="quarter" idx="12"/>
          </p:nvPr>
        </p:nvSpPr>
        <p:spPr/>
        <p:txBody>
          <a:bodyPr/>
          <a:lstStyle>
            <a:lvl1pPr>
              <a:defRPr/>
            </a:lvl1pPr>
          </a:lstStyle>
          <a:p>
            <a:fld id="{AF324776-B42F-4B62-88D3-7729CAFC5F8E}" type="slidenum">
              <a:rPr lang="en-US" altLang="vi-VN"/>
              <a:pPr/>
              <a:t>‹#›</a:t>
            </a:fld>
            <a:endParaRPr lang="en-US" altLang="vi-VN"/>
          </a:p>
        </p:txBody>
      </p:sp>
    </p:spTree>
    <p:extLst>
      <p:ext uri="{BB962C8B-B14F-4D97-AF65-F5344CB8AC3E}">
        <p14:creationId xmlns:p14="http://schemas.microsoft.com/office/powerpoint/2010/main" val="271322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97A7F4-5F03-44A8-9FD3-54DC5108DA3A}"/>
              </a:ext>
            </a:extLst>
          </p:cNvPr>
          <p:cNvSpPr>
            <a:spLocks noGrp="1"/>
          </p:cNvSpPr>
          <p:nvPr>
            <p:ph type="dt" sz="half" idx="10"/>
          </p:nvPr>
        </p:nvSpPr>
        <p:spPr/>
        <p:txBody>
          <a:bodyPr/>
          <a:lstStyle>
            <a:lvl1pPr>
              <a:defRPr/>
            </a:lvl1pPr>
          </a:lstStyle>
          <a:p>
            <a:pPr>
              <a:defRPr/>
            </a:pPr>
            <a:fld id="{827E47DD-8D43-4D15-8B9B-3216043A5185}" type="datetimeFigureOut">
              <a:rPr lang="en-US"/>
              <a:pPr>
                <a:defRPr/>
              </a:pPr>
              <a:t>11/8/2022</a:t>
            </a:fld>
            <a:endParaRPr lang="en-US"/>
          </a:p>
        </p:txBody>
      </p:sp>
      <p:sp>
        <p:nvSpPr>
          <p:cNvPr id="6" name="Footer Placeholder 4">
            <a:extLst>
              <a:ext uri="{FF2B5EF4-FFF2-40B4-BE49-F238E27FC236}">
                <a16:creationId xmlns:a16="http://schemas.microsoft.com/office/drawing/2014/main" id="{8D624EC3-440C-42D7-9E2C-EC32408A01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801364-72FD-46CD-9539-AEEA6E941684}"/>
              </a:ext>
            </a:extLst>
          </p:cNvPr>
          <p:cNvSpPr>
            <a:spLocks noGrp="1"/>
          </p:cNvSpPr>
          <p:nvPr>
            <p:ph type="sldNum" sz="quarter" idx="12"/>
          </p:nvPr>
        </p:nvSpPr>
        <p:spPr/>
        <p:txBody>
          <a:bodyPr/>
          <a:lstStyle>
            <a:lvl1pPr>
              <a:defRPr/>
            </a:lvl1pPr>
          </a:lstStyle>
          <a:p>
            <a:fld id="{48CF8205-50E5-4FED-81BB-4039FD575261}" type="slidenum">
              <a:rPr lang="en-US" altLang="vi-VN"/>
              <a:pPr/>
              <a:t>‹#›</a:t>
            </a:fld>
            <a:endParaRPr lang="en-US" altLang="vi-VN"/>
          </a:p>
        </p:txBody>
      </p:sp>
    </p:spTree>
    <p:extLst>
      <p:ext uri="{BB962C8B-B14F-4D97-AF65-F5344CB8AC3E}">
        <p14:creationId xmlns:p14="http://schemas.microsoft.com/office/powerpoint/2010/main" val="264837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50B0314-9117-4A1E-B67C-38D6A8BB2152}"/>
              </a:ext>
            </a:extLst>
          </p:cNvPr>
          <p:cNvSpPr>
            <a:spLocks noGrp="1"/>
          </p:cNvSpPr>
          <p:nvPr>
            <p:ph type="dt" sz="half" idx="10"/>
          </p:nvPr>
        </p:nvSpPr>
        <p:spPr/>
        <p:txBody>
          <a:bodyPr/>
          <a:lstStyle>
            <a:lvl1pPr>
              <a:defRPr/>
            </a:lvl1pPr>
          </a:lstStyle>
          <a:p>
            <a:pPr>
              <a:defRPr/>
            </a:pPr>
            <a:fld id="{E543F5C0-2FBE-427B-ACBD-2A26D8804288}" type="datetimeFigureOut">
              <a:rPr lang="en-US"/>
              <a:pPr>
                <a:defRPr/>
              </a:pPr>
              <a:t>11/8/2022</a:t>
            </a:fld>
            <a:endParaRPr lang="en-US"/>
          </a:p>
        </p:txBody>
      </p:sp>
      <p:sp>
        <p:nvSpPr>
          <p:cNvPr id="8" name="Footer Placeholder 4">
            <a:extLst>
              <a:ext uri="{FF2B5EF4-FFF2-40B4-BE49-F238E27FC236}">
                <a16:creationId xmlns:a16="http://schemas.microsoft.com/office/drawing/2014/main" id="{F245B216-DF3E-4471-8D4C-03B4484366B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FD10069-D534-42EF-B1A6-DF46D3B13AA7}"/>
              </a:ext>
            </a:extLst>
          </p:cNvPr>
          <p:cNvSpPr>
            <a:spLocks noGrp="1"/>
          </p:cNvSpPr>
          <p:nvPr>
            <p:ph type="sldNum" sz="quarter" idx="12"/>
          </p:nvPr>
        </p:nvSpPr>
        <p:spPr/>
        <p:txBody>
          <a:bodyPr/>
          <a:lstStyle>
            <a:lvl1pPr>
              <a:defRPr/>
            </a:lvl1pPr>
          </a:lstStyle>
          <a:p>
            <a:fld id="{9AA9C2B6-FCBF-4614-AD26-6176B91AA34B}" type="slidenum">
              <a:rPr lang="en-US" altLang="vi-VN"/>
              <a:pPr/>
              <a:t>‹#›</a:t>
            </a:fld>
            <a:endParaRPr lang="en-US" altLang="vi-VN"/>
          </a:p>
        </p:txBody>
      </p:sp>
    </p:spTree>
    <p:extLst>
      <p:ext uri="{BB962C8B-B14F-4D97-AF65-F5344CB8AC3E}">
        <p14:creationId xmlns:p14="http://schemas.microsoft.com/office/powerpoint/2010/main" val="394860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0575109-21D6-443D-BBF8-BC7EBBF6ABBF}"/>
              </a:ext>
            </a:extLst>
          </p:cNvPr>
          <p:cNvSpPr>
            <a:spLocks noGrp="1"/>
          </p:cNvSpPr>
          <p:nvPr>
            <p:ph type="dt" sz="half" idx="10"/>
          </p:nvPr>
        </p:nvSpPr>
        <p:spPr/>
        <p:txBody>
          <a:bodyPr/>
          <a:lstStyle>
            <a:lvl1pPr>
              <a:defRPr/>
            </a:lvl1pPr>
          </a:lstStyle>
          <a:p>
            <a:pPr>
              <a:defRPr/>
            </a:pPr>
            <a:fld id="{B19C8ED8-0598-4C3E-AB45-7A807F78B2F4}" type="datetimeFigureOut">
              <a:rPr lang="en-US"/>
              <a:pPr>
                <a:defRPr/>
              </a:pPr>
              <a:t>11/8/2022</a:t>
            </a:fld>
            <a:endParaRPr lang="en-US"/>
          </a:p>
        </p:txBody>
      </p:sp>
      <p:sp>
        <p:nvSpPr>
          <p:cNvPr id="4" name="Footer Placeholder 4">
            <a:extLst>
              <a:ext uri="{FF2B5EF4-FFF2-40B4-BE49-F238E27FC236}">
                <a16:creationId xmlns:a16="http://schemas.microsoft.com/office/drawing/2014/main" id="{9CFCC9F5-DA5E-4BDC-8D16-D6D6EC1F9EF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53078B1-D271-4656-BD88-42833A515046}"/>
              </a:ext>
            </a:extLst>
          </p:cNvPr>
          <p:cNvSpPr>
            <a:spLocks noGrp="1"/>
          </p:cNvSpPr>
          <p:nvPr>
            <p:ph type="sldNum" sz="quarter" idx="12"/>
          </p:nvPr>
        </p:nvSpPr>
        <p:spPr/>
        <p:txBody>
          <a:bodyPr/>
          <a:lstStyle>
            <a:lvl1pPr>
              <a:defRPr/>
            </a:lvl1pPr>
          </a:lstStyle>
          <a:p>
            <a:fld id="{C5FB6BD3-B850-4917-9CBB-0C59EA067E68}" type="slidenum">
              <a:rPr lang="en-US" altLang="vi-VN"/>
              <a:pPr/>
              <a:t>‹#›</a:t>
            </a:fld>
            <a:endParaRPr lang="en-US" altLang="vi-VN"/>
          </a:p>
        </p:txBody>
      </p:sp>
    </p:spTree>
    <p:extLst>
      <p:ext uri="{BB962C8B-B14F-4D97-AF65-F5344CB8AC3E}">
        <p14:creationId xmlns:p14="http://schemas.microsoft.com/office/powerpoint/2010/main" val="150522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87D73EB-AD44-4A2A-937B-B1C58676672E}"/>
              </a:ext>
            </a:extLst>
          </p:cNvPr>
          <p:cNvSpPr>
            <a:spLocks noGrp="1"/>
          </p:cNvSpPr>
          <p:nvPr>
            <p:ph type="dt" sz="half" idx="10"/>
          </p:nvPr>
        </p:nvSpPr>
        <p:spPr/>
        <p:txBody>
          <a:bodyPr/>
          <a:lstStyle>
            <a:lvl1pPr>
              <a:defRPr/>
            </a:lvl1pPr>
          </a:lstStyle>
          <a:p>
            <a:pPr>
              <a:defRPr/>
            </a:pPr>
            <a:fld id="{DAB9FEAE-F1D2-4560-82AB-20CFFCD6FD84}" type="datetimeFigureOut">
              <a:rPr lang="en-US"/>
              <a:pPr>
                <a:defRPr/>
              </a:pPr>
              <a:t>11/8/2022</a:t>
            </a:fld>
            <a:endParaRPr lang="en-US"/>
          </a:p>
        </p:txBody>
      </p:sp>
      <p:sp>
        <p:nvSpPr>
          <p:cNvPr id="3" name="Footer Placeholder 4">
            <a:extLst>
              <a:ext uri="{FF2B5EF4-FFF2-40B4-BE49-F238E27FC236}">
                <a16:creationId xmlns:a16="http://schemas.microsoft.com/office/drawing/2014/main" id="{9A27E92A-7E46-4F1A-BE47-55474AD598D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A7F53B2-DADA-4F75-AEE5-1E16EDFD3E05}"/>
              </a:ext>
            </a:extLst>
          </p:cNvPr>
          <p:cNvSpPr>
            <a:spLocks noGrp="1"/>
          </p:cNvSpPr>
          <p:nvPr>
            <p:ph type="sldNum" sz="quarter" idx="12"/>
          </p:nvPr>
        </p:nvSpPr>
        <p:spPr/>
        <p:txBody>
          <a:bodyPr/>
          <a:lstStyle>
            <a:lvl1pPr>
              <a:defRPr/>
            </a:lvl1pPr>
          </a:lstStyle>
          <a:p>
            <a:fld id="{9173BF41-C89D-4185-9A03-6C81473CAEDD}" type="slidenum">
              <a:rPr lang="en-US" altLang="vi-VN"/>
              <a:pPr/>
              <a:t>‹#›</a:t>
            </a:fld>
            <a:endParaRPr lang="en-US" altLang="vi-VN"/>
          </a:p>
        </p:txBody>
      </p:sp>
    </p:spTree>
    <p:extLst>
      <p:ext uri="{BB962C8B-B14F-4D97-AF65-F5344CB8AC3E}">
        <p14:creationId xmlns:p14="http://schemas.microsoft.com/office/powerpoint/2010/main" val="38604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3CF861-F78C-4776-A30C-F8D20F9327B1}"/>
              </a:ext>
            </a:extLst>
          </p:cNvPr>
          <p:cNvSpPr>
            <a:spLocks noGrp="1"/>
          </p:cNvSpPr>
          <p:nvPr>
            <p:ph type="dt" sz="half" idx="10"/>
          </p:nvPr>
        </p:nvSpPr>
        <p:spPr/>
        <p:txBody>
          <a:bodyPr/>
          <a:lstStyle>
            <a:lvl1pPr>
              <a:defRPr/>
            </a:lvl1pPr>
          </a:lstStyle>
          <a:p>
            <a:pPr>
              <a:defRPr/>
            </a:pPr>
            <a:fld id="{76508273-CD71-4799-B024-5A95314C2B13}" type="datetimeFigureOut">
              <a:rPr lang="en-US"/>
              <a:pPr>
                <a:defRPr/>
              </a:pPr>
              <a:t>11/8/2022</a:t>
            </a:fld>
            <a:endParaRPr lang="en-US"/>
          </a:p>
        </p:txBody>
      </p:sp>
      <p:sp>
        <p:nvSpPr>
          <p:cNvPr id="6" name="Footer Placeholder 4">
            <a:extLst>
              <a:ext uri="{FF2B5EF4-FFF2-40B4-BE49-F238E27FC236}">
                <a16:creationId xmlns:a16="http://schemas.microsoft.com/office/drawing/2014/main" id="{C39E1159-5463-4FFD-9612-497F539B00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AC3A9F-4DE8-46C3-9B3D-807CCE3FE03E}"/>
              </a:ext>
            </a:extLst>
          </p:cNvPr>
          <p:cNvSpPr>
            <a:spLocks noGrp="1"/>
          </p:cNvSpPr>
          <p:nvPr>
            <p:ph type="sldNum" sz="quarter" idx="12"/>
          </p:nvPr>
        </p:nvSpPr>
        <p:spPr/>
        <p:txBody>
          <a:bodyPr/>
          <a:lstStyle>
            <a:lvl1pPr>
              <a:defRPr/>
            </a:lvl1pPr>
          </a:lstStyle>
          <a:p>
            <a:fld id="{ADF4CA8E-DF21-4986-89BC-B67FA0374AEA}" type="slidenum">
              <a:rPr lang="en-US" altLang="vi-VN"/>
              <a:pPr/>
              <a:t>‹#›</a:t>
            </a:fld>
            <a:endParaRPr lang="en-US" altLang="vi-VN"/>
          </a:p>
        </p:txBody>
      </p:sp>
    </p:spTree>
    <p:extLst>
      <p:ext uri="{BB962C8B-B14F-4D97-AF65-F5344CB8AC3E}">
        <p14:creationId xmlns:p14="http://schemas.microsoft.com/office/powerpoint/2010/main" val="272674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D6900A-086D-4C34-A349-93829F76FBAD}"/>
              </a:ext>
            </a:extLst>
          </p:cNvPr>
          <p:cNvSpPr>
            <a:spLocks noGrp="1"/>
          </p:cNvSpPr>
          <p:nvPr>
            <p:ph type="dt" sz="half" idx="10"/>
          </p:nvPr>
        </p:nvSpPr>
        <p:spPr/>
        <p:txBody>
          <a:bodyPr/>
          <a:lstStyle>
            <a:lvl1pPr>
              <a:defRPr/>
            </a:lvl1pPr>
          </a:lstStyle>
          <a:p>
            <a:pPr>
              <a:defRPr/>
            </a:pPr>
            <a:fld id="{4103F36D-D2F2-451A-AE8E-8D8EC0FCF4C9}" type="datetimeFigureOut">
              <a:rPr lang="en-US"/>
              <a:pPr>
                <a:defRPr/>
              </a:pPr>
              <a:t>11/8/2022</a:t>
            </a:fld>
            <a:endParaRPr lang="en-US"/>
          </a:p>
        </p:txBody>
      </p:sp>
      <p:sp>
        <p:nvSpPr>
          <p:cNvPr id="6" name="Footer Placeholder 4">
            <a:extLst>
              <a:ext uri="{FF2B5EF4-FFF2-40B4-BE49-F238E27FC236}">
                <a16:creationId xmlns:a16="http://schemas.microsoft.com/office/drawing/2014/main" id="{43EF73FF-CB3F-4FED-A84E-7EC858E8EB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93998B-AF39-433E-A56C-7A87B3839799}"/>
              </a:ext>
            </a:extLst>
          </p:cNvPr>
          <p:cNvSpPr>
            <a:spLocks noGrp="1"/>
          </p:cNvSpPr>
          <p:nvPr>
            <p:ph type="sldNum" sz="quarter" idx="12"/>
          </p:nvPr>
        </p:nvSpPr>
        <p:spPr/>
        <p:txBody>
          <a:bodyPr/>
          <a:lstStyle>
            <a:lvl1pPr>
              <a:defRPr/>
            </a:lvl1pPr>
          </a:lstStyle>
          <a:p>
            <a:fld id="{BBDECF15-2CDB-43E7-A8DE-81B540884CC3}" type="slidenum">
              <a:rPr lang="en-US" altLang="vi-VN"/>
              <a:pPr/>
              <a:t>‹#›</a:t>
            </a:fld>
            <a:endParaRPr lang="en-US" altLang="vi-VN"/>
          </a:p>
        </p:txBody>
      </p:sp>
    </p:spTree>
    <p:extLst>
      <p:ext uri="{BB962C8B-B14F-4D97-AF65-F5344CB8AC3E}">
        <p14:creationId xmlns:p14="http://schemas.microsoft.com/office/powerpoint/2010/main" val="195390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392197-E3DC-48FD-896C-A495BB28876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7BC39DAE-9D0F-4009-AD13-C3505B60536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06FD31EA-B75D-46C6-9947-8FF5308ACEC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F9794D09-8520-46A4-BF0B-AA65ED0C76C6}" type="datetimeFigureOut">
              <a:rPr lang="en-US"/>
              <a:pPr>
                <a:defRPr/>
              </a:pPr>
              <a:t>11/8/2022</a:t>
            </a:fld>
            <a:endParaRPr lang="en-US"/>
          </a:p>
        </p:txBody>
      </p:sp>
      <p:sp>
        <p:nvSpPr>
          <p:cNvPr id="5" name="Footer Placeholder 4">
            <a:extLst>
              <a:ext uri="{FF2B5EF4-FFF2-40B4-BE49-F238E27FC236}">
                <a16:creationId xmlns:a16="http://schemas.microsoft.com/office/drawing/2014/main" id="{8FCBF05B-2EB9-4E3B-95B5-A0C43725792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5CF19E8-5A36-4B0E-8294-3A190BA9B2C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F2EC31D-76DC-4949-984C-D3599B9C3436}"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29.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gif"/><Relationship Id="rId7" Type="http://schemas.openxmlformats.org/officeDocument/2006/relationships/image" Target="../media/image12.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9.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0" descr="C:\Users\NHC\Pictures\thiet-ke-nha-viethomelite-583.jpg">
            <a:extLst>
              <a:ext uri="{FF2B5EF4-FFF2-40B4-BE49-F238E27FC236}">
                <a16:creationId xmlns:a16="http://schemas.microsoft.com/office/drawing/2014/main" id="{3C51F7FD-E042-480A-A74C-9A6BB3369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2">
            <a:extLst>
              <a:ext uri="{FF2B5EF4-FFF2-40B4-BE49-F238E27FC236}">
                <a16:creationId xmlns:a16="http://schemas.microsoft.com/office/drawing/2014/main" id="{3C41E9D8-09D2-491A-84CB-6BDC7CBF0E12}"/>
              </a:ext>
            </a:extLst>
          </p:cNvPr>
          <p:cNvSpPr>
            <a:spLocks noChangeArrowheads="1"/>
          </p:cNvSpPr>
          <p:nvPr/>
        </p:nvSpPr>
        <p:spPr bwMode="auto">
          <a:xfrm>
            <a:off x="0" y="0"/>
            <a:ext cx="9144000" cy="6858000"/>
          </a:xfrm>
          <a:prstGeom prst="rect">
            <a:avLst/>
          </a:prstGeom>
          <a:noFill/>
          <a:ln w="57150" cmpd="thickThin">
            <a:solidFill>
              <a:schemeClr val="tx1"/>
            </a:solidFill>
            <a:miter lim="800000"/>
            <a:headEnd/>
            <a:tailEnd/>
          </a:ln>
          <a:effectLst>
            <a:outerShdw blurRad="63500" dist="107763" dir="135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x-none" altLang="x-none"/>
          </a:p>
        </p:txBody>
      </p:sp>
      <p:sp>
        <p:nvSpPr>
          <p:cNvPr id="25" name="TextBox 24">
            <a:extLst>
              <a:ext uri="{FF2B5EF4-FFF2-40B4-BE49-F238E27FC236}">
                <a16:creationId xmlns:a16="http://schemas.microsoft.com/office/drawing/2014/main" id="{53F5463B-39D1-4501-880E-A3AA532A923F}"/>
              </a:ext>
            </a:extLst>
          </p:cNvPr>
          <p:cNvSpPr txBox="1">
            <a:spLocks noChangeArrowheads="1"/>
          </p:cNvSpPr>
          <p:nvPr/>
        </p:nvSpPr>
        <p:spPr bwMode="auto">
          <a:xfrm>
            <a:off x="3848100" y="762000"/>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sz="4000" b="1" u="sng" dirty="0" err="1">
                <a:solidFill>
                  <a:srgbClr val="FFFF00"/>
                </a:solidFill>
                <a:latin typeface="Times New Roman" panose="02020603050405020304" pitchFamily="18" charset="0"/>
                <a:cs typeface="Times New Roman" panose="02020603050405020304" pitchFamily="18" charset="0"/>
              </a:rPr>
              <a:t>Bài</a:t>
            </a:r>
            <a:r>
              <a:rPr lang="en-US" altLang="vi-VN" sz="4000" b="1" u="sng" dirty="0">
                <a:solidFill>
                  <a:srgbClr val="FFFF00"/>
                </a:solidFill>
                <a:latin typeface="Times New Roman" panose="02020603050405020304" pitchFamily="18" charset="0"/>
                <a:cs typeface="Times New Roman" panose="02020603050405020304" pitchFamily="18" charset="0"/>
              </a:rPr>
              <a:t> 13</a:t>
            </a:r>
          </a:p>
        </p:txBody>
      </p:sp>
      <p:sp>
        <p:nvSpPr>
          <p:cNvPr id="13" name="Rectangle 12">
            <a:extLst>
              <a:ext uri="{FF2B5EF4-FFF2-40B4-BE49-F238E27FC236}">
                <a16:creationId xmlns:a16="http://schemas.microsoft.com/office/drawing/2014/main" id="{2A1311D2-8C4B-4D6D-AF4F-6558DD2C0103}"/>
              </a:ext>
            </a:extLst>
          </p:cNvPr>
          <p:cNvSpPr/>
          <p:nvPr/>
        </p:nvSpPr>
        <p:spPr>
          <a:xfrm>
            <a:off x="762000" y="1676400"/>
            <a:ext cx="7848600" cy="2862322"/>
          </a:xfrm>
          <a:prstGeom prst="rect">
            <a:avLst/>
          </a:prstGeom>
          <a:noFill/>
        </p:spPr>
        <p:txBody>
          <a:bodyPr wrap="square">
            <a:spAutoFit/>
          </a:bodyPr>
          <a:lstStyle/>
          <a:p>
            <a:pPr algn="ctr" eaLnBrk="1" hangingPunct="1">
              <a:defRPr/>
            </a:pPr>
            <a:r>
              <a:rPr lang="en-US" sz="6000" b="1" dirty="0">
                <a:ln w="17780" cmpd="sng">
                  <a:solidFill>
                    <a:srgbClr val="FFFFFF"/>
                  </a:solidFill>
                  <a:prstDash val="solid"/>
                  <a:miter lim="800000"/>
                </a:ln>
                <a:solidFill>
                  <a:schemeClr val="accent6"/>
                </a:solidFill>
                <a:effectLst>
                  <a:outerShdw blurRad="38100" dist="38100" dir="2700000" algn="tl">
                    <a:srgbClr val="000000">
                      <a:alpha val="43137"/>
                    </a:srgbClr>
                  </a:outerShdw>
                </a:effectLst>
                <a:latin typeface="Algerian" pitchFamily="82" charset="0"/>
                <a:ea typeface="ZapfChancery-Medium" pitchFamily="2" charset="0"/>
                <a:cs typeface="ZapfChancery-Medium" pitchFamily="2" charset="0"/>
              </a:rPr>
              <a:t>ẢNH HƯỞNG CỦA MÔI TRƯỜNG LÊN SỰ BIỂU HIỆN CỦA GEN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a:extLst>
              <a:ext uri="{FF2B5EF4-FFF2-40B4-BE49-F238E27FC236}">
                <a16:creationId xmlns:a16="http://schemas.microsoft.com/office/drawing/2014/main" id="{ABB7A827-9967-4800-87BC-5B978B63CD1E}"/>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32770" name="Picture 5" descr="AG00630_">
            <a:extLst>
              <a:ext uri="{FF2B5EF4-FFF2-40B4-BE49-F238E27FC236}">
                <a16:creationId xmlns:a16="http://schemas.microsoft.com/office/drawing/2014/main" id="{3CE9DD93-0AAE-406A-A8F1-A747E883585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7" descr="bluline[1]">
            <a:extLst>
              <a:ext uri="{FF2B5EF4-FFF2-40B4-BE49-F238E27FC236}">
                <a16:creationId xmlns:a16="http://schemas.microsoft.com/office/drawing/2014/main" id="{CC0C76EA-9BBD-4D0E-8371-AB523F6CE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a:extLst>
              <a:ext uri="{FF2B5EF4-FFF2-40B4-BE49-F238E27FC236}">
                <a16:creationId xmlns:a16="http://schemas.microsoft.com/office/drawing/2014/main" id="{D747A706-405E-4B24-80D0-EAAC724ECE22}"/>
              </a:ext>
            </a:extLst>
          </p:cNvPr>
          <p:cNvSpPr>
            <a:spLocks noChangeArrowheads="1"/>
          </p:cNvSpPr>
          <p:nvPr/>
        </p:nvSpPr>
        <p:spPr bwMode="auto">
          <a:xfrm>
            <a:off x="609600" y="1981200"/>
            <a:ext cx="8001000" cy="4572000"/>
          </a:xfrm>
          <a:prstGeom prst="roundRect">
            <a:avLst>
              <a:gd name="adj" fmla="val 16667"/>
            </a:avLst>
          </a:prstGeom>
          <a:noFill/>
          <a:ln w="76200">
            <a:solidFill>
              <a:schemeClr val="folHlink"/>
            </a:solidFill>
            <a:round/>
            <a:headEnd/>
            <a:tailEnd/>
          </a:ln>
          <a:effectLst>
            <a:outerShdw blurRad="63500" dist="37026" dir="7998880" algn="ctr" rotWithShape="0">
              <a:schemeClr val="folHlink">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x-none" altLang="x-none">
              <a:latin typeface="Century Gothic" charset="0"/>
            </a:endParaRPr>
          </a:p>
        </p:txBody>
      </p:sp>
      <p:pic>
        <p:nvPicPr>
          <p:cNvPr id="32773" name="Picture 5">
            <a:extLst>
              <a:ext uri="{FF2B5EF4-FFF2-40B4-BE49-F238E27FC236}">
                <a16:creationId xmlns:a16="http://schemas.microsoft.com/office/drawing/2014/main" id="{08E29A0F-D008-4FC2-A5FE-D09B4D948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15102">
            <a:off x="7696200" y="5486400"/>
            <a:ext cx="838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WordArt 16" descr="White marble">
            <a:extLst>
              <a:ext uri="{FF2B5EF4-FFF2-40B4-BE49-F238E27FC236}">
                <a16:creationId xmlns:a16="http://schemas.microsoft.com/office/drawing/2014/main" id="{40059E18-7604-4938-B8D3-A0B4ECC4741C}"/>
              </a:ext>
            </a:extLst>
          </p:cNvPr>
          <p:cNvSpPr>
            <a:spLocks noChangeArrowheads="1" noChangeShapeType="1" noTextEdit="1"/>
          </p:cNvSpPr>
          <p:nvPr/>
        </p:nvSpPr>
        <p:spPr bwMode="auto">
          <a:xfrm>
            <a:off x="1600200" y="2286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b="1" kern="10">
                <a:ln w="9525">
                  <a:round/>
                  <a:headEnd/>
                  <a:tailEnd/>
                </a:ln>
                <a:blipFill dpi="0" rotWithShape="0">
                  <a:blip r:embed="rId5"/>
                  <a:srcRect/>
                  <a:tile tx="0" ty="0" sx="100000" sy="100000" flip="none" algn="tl"/>
                </a:blipFill>
                <a:latin typeface="Times New Roman" panose="02020603050405020304" pitchFamily="18" charset="0"/>
                <a:cs typeface="Times New Roman" panose="02020603050405020304" pitchFamily="18" charset="0"/>
              </a:rPr>
              <a:t>II. SỰ TƯƠNG TÁC GiỮA KIỂU GEN VÀ MÔI TRƯỜNG </a:t>
            </a:r>
            <a:endParaRPr lang="en-US" sz="3600" b="1" kern="10">
              <a:ln w="9525">
                <a:round/>
                <a:headEnd/>
                <a:tailEnd/>
              </a:ln>
              <a:blipFill dpi="0" rotWithShape="0">
                <a:blip r:embed="rId5"/>
                <a:srcRect/>
                <a:tile tx="0" ty="0" sx="100000" sy="100000" flip="none" algn="tl"/>
              </a:blip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4B0C69FD-BEF5-419C-B47C-5986C7B88C14}"/>
              </a:ext>
            </a:extLst>
          </p:cNvPr>
          <p:cNvSpPr txBox="1">
            <a:spLocks noChangeArrowheads="1"/>
          </p:cNvSpPr>
          <p:nvPr/>
        </p:nvSpPr>
        <p:spPr bwMode="auto">
          <a:xfrm>
            <a:off x="1625730" y="3060412"/>
            <a:ext cx="1745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dirty="0" err="1">
                <a:latin typeface="Times New Roman" panose="02020603050405020304" pitchFamily="18" charset="0"/>
                <a:cs typeface="Times New Roman" panose="02020603050405020304" pitchFamily="18" charset="0"/>
              </a:rPr>
              <a:t>Kiểu</a:t>
            </a:r>
            <a:r>
              <a:rPr lang="en-US" altLang="vi-VN" b="1" dirty="0">
                <a:latin typeface="Times New Roman" panose="02020603050405020304" pitchFamily="18" charset="0"/>
                <a:cs typeface="Times New Roman" panose="02020603050405020304" pitchFamily="18" charset="0"/>
              </a:rPr>
              <a:t> gen</a:t>
            </a:r>
          </a:p>
        </p:txBody>
      </p:sp>
      <p:sp>
        <p:nvSpPr>
          <p:cNvPr id="22" name="Text Box 13">
            <a:extLst>
              <a:ext uri="{FF2B5EF4-FFF2-40B4-BE49-F238E27FC236}">
                <a16:creationId xmlns:a16="http://schemas.microsoft.com/office/drawing/2014/main" id="{4D19778D-2860-47B2-9A8C-D4EEB1E34F49}"/>
              </a:ext>
            </a:extLst>
          </p:cNvPr>
          <p:cNvSpPr txBox="1">
            <a:spLocks noChangeArrowheads="1"/>
          </p:cNvSpPr>
          <p:nvPr/>
        </p:nvSpPr>
        <p:spPr bwMode="auto">
          <a:xfrm>
            <a:off x="5464175" y="3073400"/>
            <a:ext cx="1927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Kiểu hình</a:t>
            </a:r>
          </a:p>
        </p:txBody>
      </p:sp>
      <p:sp>
        <p:nvSpPr>
          <p:cNvPr id="23" name="Text Box 14">
            <a:extLst>
              <a:ext uri="{FF2B5EF4-FFF2-40B4-BE49-F238E27FC236}">
                <a16:creationId xmlns:a16="http://schemas.microsoft.com/office/drawing/2014/main" id="{E17A4F5C-278C-49D0-A441-8125FECC0E1E}"/>
              </a:ext>
            </a:extLst>
          </p:cNvPr>
          <p:cNvSpPr txBox="1">
            <a:spLocks noChangeArrowheads="1"/>
          </p:cNvSpPr>
          <p:nvPr/>
        </p:nvSpPr>
        <p:spPr bwMode="auto">
          <a:xfrm>
            <a:off x="3590925" y="2332038"/>
            <a:ext cx="2220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Môi trường</a:t>
            </a:r>
          </a:p>
        </p:txBody>
      </p:sp>
      <p:sp>
        <p:nvSpPr>
          <p:cNvPr id="25" name="Arc 21">
            <a:extLst>
              <a:ext uri="{FF2B5EF4-FFF2-40B4-BE49-F238E27FC236}">
                <a16:creationId xmlns:a16="http://schemas.microsoft.com/office/drawing/2014/main" id="{69B3E5EA-B291-4776-A80B-FC41B08B8976}"/>
              </a:ext>
            </a:extLst>
          </p:cNvPr>
          <p:cNvSpPr>
            <a:spLocks/>
          </p:cNvSpPr>
          <p:nvPr/>
        </p:nvSpPr>
        <p:spPr bwMode="auto">
          <a:xfrm rot="16200000" flipH="1">
            <a:off x="4363244" y="2763044"/>
            <a:ext cx="614362" cy="565150"/>
          </a:xfrm>
          <a:custGeom>
            <a:avLst/>
            <a:gdLst>
              <a:gd name="T0" fmla="*/ 0 w 21600"/>
              <a:gd name="T1" fmla="*/ 0 h 26261"/>
              <a:gd name="T2" fmla="*/ 2147483646 w 21600"/>
              <a:gd name="T3" fmla="*/ 2147483646 h 26261"/>
              <a:gd name="T4" fmla="*/ 0 w 21600"/>
              <a:gd name="T5" fmla="*/ 2147483646 h 26261"/>
              <a:gd name="T6" fmla="*/ 0 60000 65536"/>
              <a:gd name="T7" fmla="*/ 0 60000 65536"/>
              <a:gd name="T8" fmla="*/ 0 60000 65536"/>
              <a:gd name="T9" fmla="*/ 0 w 21600"/>
              <a:gd name="T10" fmla="*/ 0 h 26261"/>
              <a:gd name="T11" fmla="*/ 21600 w 21600"/>
              <a:gd name="T12" fmla="*/ 26261 h 26261"/>
            </a:gdLst>
            <a:ahLst/>
            <a:cxnLst>
              <a:cxn ang="T6">
                <a:pos x="T0" y="T1"/>
              </a:cxn>
              <a:cxn ang="T7">
                <a:pos x="T2" y="T3"/>
              </a:cxn>
              <a:cxn ang="T8">
                <a:pos x="T4" y="T5"/>
              </a:cxn>
            </a:cxnLst>
            <a:rect l="T9" t="T10" r="T11" b="T12"/>
            <a:pathLst>
              <a:path w="21600" h="26261" fill="none" extrusionOk="0">
                <a:moveTo>
                  <a:pt x="-1" y="0"/>
                </a:moveTo>
                <a:cubicBezTo>
                  <a:pt x="11929" y="0"/>
                  <a:pt x="21600" y="9670"/>
                  <a:pt x="21600" y="21600"/>
                </a:cubicBezTo>
                <a:cubicBezTo>
                  <a:pt x="21600" y="23167"/>
                  <a:pt x="21429" y="24730"/>
                  <a:pt x="21091" y="26261"/>
                </a:cubicBezTo>
              </a:path>
              <a:path w="21600" h="26261" stroke="0" extrusionOk="0">
                <a:moveTo>
                  <a:pt x="-1" y="0"/>
                </a:moveTo>
                <a:cubicBezTo>
                  <a:pt x="11929" y="0"/>
                  <a:pt x="21600" y="9670"/>
                  <a:pt x="21600" y="21600"/>
                </a:cubicBezTo>
                <a:cubicBezTo>
                  <a:pt x="21600" y="23167"/>
                  <a:pt x="21429" y="24730"/>
                  <a:pt x="21091" y="26261"/>
                </a:cubicBezTo>
                <a:lnTo>
                  <a:pt x="0" y="21600"/>
                </a:lnTo>
                <a:lnTo>
                  <a:pt x="-1" y="0"/>
                </a:lnTo>
                <a:close/>
              </a:path>
            </a:pathLst>
          </a:custGeom>
          <a:noFill/>
          <a:ln w="57150">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Right Arrow 25">
            <a:extLst>
              <a:ext uri="{FF2B5EF4-FFF2-40B4-BE49-F238E27FC236}">
                <a16:creationId xmlns:a16="http://schemas.microsoft.com/office/drawing/2014/main" id="{10CE0B3B-72D4-44E4-A6F4-897C6EC90806}"/>
              </a:ext>
            </a:extLst>
          </p:cNvPr>
          <p:cNvSpPr/>
          <p:nvPr/>
        </p:nvSpPr>
        <p:spPr>
          <a:xfrm>
            <a:off x="3505200" y="3276600"/>
            <a:ext cx="1981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TextBox 27">
            <a:extLst>
              <a:ext uri="{FF2B5EF4-FFF2-40B4-BE49-F238E27FC236}">
                <a16:creationId xmlns:a16="http://schemas.microsoft.com/office/drawing/2014/main" id="{88A57477-7480-432B-B337-D04B721B3358}"/>
              </a:ext>
            </a:extLst>
          </p:cNvPr>
          <p:cNvSpPr txBox="1">
            <a:spLocks noChangeArrowheads="1"/>
          </p:cNvSpPr>
          <p:nvPr/>
        </p:nvSpPr>
        <p:spPr bwMode="auto">
          <a:xfrm>
            <a:off x="929481" y="3775765"/>
            <a:ext cx="7543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just" eaLnBrk="1" hangingPunct="1">
              <a:spcBef>
                <a:spcPct val="0"/>
              </a:spcBef>
              <a:buFontTx/>
              <a:buNone/>
            </a:pPr>
            <a:r>
              <a:rPr lang="vi-VN" altLang="vi-VN" b="1" dirty="0">
                <a:latin typeface="Times New Roman" panose="02020603050405020304" pitchFamily="18" charset="0"/>
                <a:cs typeface="Times New Roman" panose="02020603050405020304" pitchFamily="18" charset="0"/>
              </a:rPr>
              <a:t>Kiểu hình được tạo thành do sự tương tác giữa kiểu gen với môi trường: Cùng một kiểu gen có thể biểu hiện thành những kiểu hình khác nhau trước những điều kiện môi trường khác nhau.</a:t>
            </a:r>
            <a:endParaRPr lang="en-US" altLang="vi-VN" b="1" dirty="0">
              <a:latin typeface="Times New Roman" panose="02020603050405020304" pitchFamily="18" charset="0"/>
              <a:cs typeface="Times New Roman" panose="02020603050405020304" pitchFamily="18" charset="0"/>
            </a:endParaRPr>
          </a:p>
        </p:txBody>
      </p:sp>
      <p:sp>
        <p:nvSpPr>
          <p:cNvPr id="32781" name="Rectangle 28">
            <a:extLst>
              <a:ext uri="{FF2B5EF4-FFF2-40B4-BE49-F238E27FC236}">
                <a16:creationId xmlns:a16="http://schemas.microsoft.com/office/drawing/2014/main" id="{7724D15B-0989-44D0-9E80-9279AFCFAD6D}"/>
              </a:ext>
            </a:extLst>
          </p:cNvPr>
          <p:cNvSpPr>
            <a:spLocks noChangeArrowheads="1"/>
          </p:cNvSpPr>
          <p:nvPr/>
        </p:nvSpPr>
        <p:spPr bwMode="auto">
          <a:xfrm>
            <a:off x="990600" y="1295400"/>
            <a:ext cx="2109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2. </a:t>
            </a:r>
            <a:r>
              <a:rPr lang="en-US" altLang="vi-VN" b="1" u="sng">
                <a:latin typeface="Times New Roman" panose="02020603050405020304" pitchFamily="18" charset="0"/>
                <a:cs typeface="Times New Roman" panose="02020603050405020304" pitchFamily="18" charset="0"/>
              </a:rPr>
              <a:t>Kết luận</a:t>
            </a:r>
          </a:p>
        </p:txBody>
      </p:sp>
      <p:sp>
        <p:nvSpPr>
          <p:cNvPr id="30" name="Text Box 9">
            <a:extLst>
              <a:ext uri="{FF2B5EF4-FFF2-40B4-BE49-F238E27FC236}">
                <a16:creationId xmlns:a16="http://schemas.microsoft.com/office/drawing/2014/main" id="{C994856D-A6A5-4667-9209-B7A74B258A40}"/>
              </a:ext>
            </a:extLst>
          </p:cNvPr>
          <p:cNvSpPr txBox="1">
            <a:spLocks noChangeArrowheads="1"/>
          </p:cNvSpPr>
          <p:nvPr/>
        </p:nvSpPr>
        <p:spPr bwMode="auto">
          <a:xfrm>
            <a:off x="0" y="1676400"/>
            <a:ext cx="97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6000" b="1">
                <a:solidFill>
                  <a:srgbClr val="FF0000"/>
                </a:solidFill>
                <a:latin typeface="Calibri" panose="020F050202020403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out)">
                                      <p:cBhvr>
                                        <p:cTn id="15" dur="500"/>
                                        <p:tgtEl>
                                          <p:spTgt spid="21"/>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ox(out)">
                                      <p:cBhvr>
                                        <p:cTn id="18" dur="500"/>
                                        <p:tgtEl>
                                          <p:spTgt spid="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heckerboard(across)">
                                      <p:cBhvr>
                                        <p:cTn id="23" dur="500"/>
                                        <p:tgtEl>
                                          <p:spTgt spid="2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heckerboard(across)">
                                      <p:cBhvr>
                                        <p:cTn id="26" dur="500"/>
                                        <p:tgtEl>
                                          <p:spTgt spid="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amond(in)">
                                      <p:cBhvr>
                                        <p:cTn id="31" dur="500"/>
                                        <p:tgtEl>
                                          <p:spTgt spid="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2"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slide(fromRight)">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P spid="23" grpId="0"/>
      <p:bldP spid="26" grpId="0" animBg="1"/>
      <p:bldP spid="28"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a:extLst>
              <a:ext uri="{FF2B5EF4-FFF2-40B4-BE49-F238E27FC236}">
                <a16:creationId xmlns:a16="http://schemas.microsoft.com/office/drawing/2014/main" id="{5237BC41-773E-4BBB-A9E2-BBFF383562D0}"/>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33794" name="Picture 5" descr="AG00630_">
            <a:extLst>
              <a:ext uri="{FF2B5EF4-FFF2-40B4-BE49-F238E27FC236}">
                <a16:creationId xmlns:a16="http://schemas.microsoft.com/office/drawing/2014/main" id="{CDD19CDB-1FAC-42A7-95C9-F3EA160F7B1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7" descr="bluline[1]">
            <a:extLst>
              <a:ext uri="{FF2B5EF4-FFF2-40B4-BE49-F238E27FC236}">
                <a16:creationId xmlns:a16="http://schemas.microsoft.com/office/drawing/2014/main" id="{FE87F7AC-7337-4DAD-9B89-554C56FD3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WordArt 16" descr="White marble">
            <a:extLst>
              <a:ext uri="{FF2B5EF4-FFF2-40B4-BE49-F238E27FC236}">
                <a16:creationId xmlns:a16="http://schemas.microsoft.com/office/drawing/2014/main" id="{5B504B8D-541B-47E6-92DD-503305E61DA1}"/>
              </a:ext>
            </a:extLst>
          </p:cNvPr>
          <p:cNvSpPr>
            <a:spLocks noChangeArrowheads="1" noChangeShapeType="1" noTextEdit="1"/>
          </p:cNvSpPr>
          <p:nvPr/>
        </p:nvSpPr>
        <p:spPr bwMode="auto">
          <a:xfrm>
            <a:off x="1600200" y="762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33797" name="TextBox 5">
            <a:extLst>
              <a:ext uri="{FF2B5EF4-FFF2-40B4-BE49-F238E27FC236}">
                <a16:creationId xmlns:a16="http://schemas.microsoft.com/office/drawing/2014/main" id="{5480A883-1343-425B-AA10-EB4CC01A5D1F}"/>
              </a:ext>
            </a:extLst>
          </p:cNvPr>
          <p:cNvSpPr txBox="1">
            <a:spLocks noChangeArrowheads="1"/>
          </p:cNvSpPr>
          <p:nvPr/>
        </p:nvSpPr>
        <p:spPr bwMode="auto">
          <a:xfrm>
            <a:off x="0" y="9398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1. </a:t>
            </a:r>
            <a:r>
              <a:rPr lang="en-US" altLang="vi-VN" b="1" u="sng">
                <a:latin typeface="Times New Roman" panose="02020603050405020304" pitchFamily="18" charset="0"/>
                <a:cs typeface="Times New Roman" panose="02020603050405020304" pitchFamily="18" charset="0"/>
              </a:rPr>
              <a:t>Khái niệm</a:t>
            </a:r>
          </a:p>
        </p:txBody>
      </p:sp>
      <p:pic>
        <p:nvPicPr>
          <p:cNvPr id="7" name="Picture 2" descr="rau maùc">
            <a:extLst>
              <a:ext uri="{FF2B5EF4-FFF2-40B4-BE49-F238E27FC236}">
                <a16:creationId xmlns:a16="http://schemas.microsoft.com/office/drawing/2014/main" id="{F6C4D6AF-F071-4A70-ACBB-2978850DC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5791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F5F3D914-65C8-4167-A8EE-15A93E47E204}"/>
              </a:ext>
            </a:extLst>
          </p:cNvPr>
          <p:cNvSpPr txBox="1">
            <a:spLocks noChangeArrowheads="1"/>
          </p:cNvSpPr>
          <p:nvPr/>
        </p:nvSpPr>
        <p:spPr bwMode="auto">
          <a:xfrm>
            <a:off x="5791200" y="3282950"/>
            <a:ext cx="2438400" cy="8318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MT2: lá dạng bản rộng</a:t>
            </a:r>
          </a:p>
        </p:txBody>
      </p:sp>
      <p:sp>
        <p:nvSpPr>
          <p:cNvPr id="9" name="Text Box 4">
            <a:extLst>
              <a:ext uri="{FF2B5EF4-FFF2-40B4-BE49-F238E27FC236}">
                <a16:creationId xmlns:a16="http://schemas.microsoft.com/office/drawing/2014/main" id="{551DF6EA-F8BB-4D70-B140-3993D5C258CA}"/>
              </a:ext>
            </a:extLst>
          </p:cNvPr>
          <p:cNvSpPr txBox="1">
            <a:spLocks noChangeArrowheads="1"/>
          </p:cNvSpPr>
          <p:nvPr/>
        </p:nvSpPr>
        <p:spPr bwMode="auto">
          <a:xfrm>
            <a:off x="5791200" y="1758950"/>
            <a:ext cx="2438400" cy="8318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MT3: lá dạng mũi mác</a:t>
            </a:r>
          </a:p>
        </p:txBody>
      </p:sp>
      <p:sp>
        <p:nvSpPr>
          <p:cNvPr id="10" name="Text Box 5">
            <a:extLst>
              <a:ext uri="{FF2B5EF4-FFF2-40B4-BE49-F238E27FC236}">
                <a16:creationId xmlns:a16="http://schemas.microsoft.com/office/drawing/2014/main" id="{EC0F2970-DD82-424D-AE8C-41BCEDDA97B4}"/>
              </a:ext>
            </a:extLst>
          </p:cNvPr>
          <p:cNvSpPr txBox="1">
            <a:spLocks noChangeArrowheads="1"/>
          </p:cNvSpPr>
          <p:nvPr/>
        </p:nvSpPr>
        <p:spPr bwMode="auto">
          <a:xfrm>
            <a:off x="5791200" y="4995863"/>
            <a:ext cx="2362200" cy="8318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MT1: lá dạng bản dài</a:t>
            </a:r>
          </a:p>
        </p:txBody>
      </p:sp>
      <p:sp>
        <p:nvSpPr>
          <p:cNvPr id="11" name="AutoShape 24">
            <a:extLst>
              <a:ext uri="{FF2B5EF4-FFF2-40B4-BE49-F238E27FC236}">
                <a16:creationId xmlns:a16="http://schemas.microsoft.com/office/drawing/2014/main" id="{A245C066-ECB4-443F-BDB4-96C5551AD67C}"/>
              </a:ext>
            </a:extLst>
          </p:cNvPr>
          <p:cNvSpPr>
            <a:spLocks/>
          </p:cNvSpPr>
          <p:nvPr/>
        </p:nvSpPr>
        <p:spPr bwMode="auto">
          <a:xfrm>
            <a:off x="7924800" y="2209800"/>
            <a:ext cx="106363" cy="3200400"/>
          </a:xfrm>
          <a:prstGeom prst="rightBrace">
            <a:avLst>
              <a:gd name="adj1" fmla="val 190566"/>
              <a:gd name="adj2" fmla="val 50296"/>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12" name="Text Box 25">
            <a:extLst>
              <a:ext uri="{FF2B5EF4-FFF2-40B4-BE49-F238E27FC236}">
                <a16:creationId xmlns:a16="http://schemas.microsoft.com/office/drawing/2014/main" id="{74936BD4-B871-4724-B7B0-B4F64B5661A3}"/>
              </a:ext>
            </a:extLst>
          </p:cNvPr>
          <p:cNvSpPr txBox="1">
            <a:spLocks noChangeArrowheads="1"/>
          </p:cNvSpPr>
          <p:nvPr/>
        </p:nvSpPr>
        <p:spPr bwMode="auto">
          <a:xfrm rot="-5400000">
            <a:off x="5976144" y="3004344"/>
            <a:ext cx="5257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b="1">
                <a:solidFill>
                  <a:srgbClr val="A50021"/>
                </a:solidFill>
                <a:latin typeface="Times New Roman" panose="02020603050405020304" pitchFamily="18" charset="0"/>
                <a:cs typeface="Times New Roman" panose="02020603050405020304" pitchFamily="18" charset="0"/>
              </a:rPr>
              <a:t>MỨC PHẢN ỨNG CỦA KIỂU 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a:extLst>
              <a:ext uri="{FF2B5EF4-FFF2-40B4-BE49-F238E27FC236}">
                <a16:creationId xmlns:a16="http://schemas.microsoft.com/office/drawing/2014/main" id="{1546135B-554B-43FB-A2F5-BF8745EF6C0E}"/>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34818" name="Picture 5" descr="AG00630_">
            <a:extLst>
              <a:ext uri="{FF2B5EF4-FFF2-40B4-BE49-F238E27FC236}">
                <a16:creationId xmlns:a16="http://schemas.microsoft.com/office/drawing/2014/main" id="{17B6ADCF-95B1-4234-99DD-ECA3EB3104F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bluline[1]">
            <a:extLst>
              <a:ext uri="{FF2B5EF4-FFF2-40B4-BE49-F238E27FC236}">
                <a16:creationId xmlns:a16="http://schemas.microsoft.com/office/drawing/2014/main" id="{E9A879AF-897C-4F2E-A87F-C4E07DFEE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098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1BF4DC49-E786-4357-91A2-A40A49DC20B4}"/>
              </a:ext>
            </a:extLst>
          </p:cNvPr>
          <p:cNvSpPr txBox="1">
            <a:spLocks noChangeArrowheads="1"/>
          </p:cNvSpPr>
          <p:nvPr/>
        </p:nvSpPr>
        <p:spPr bwMode="auto">
          <a:xfrm>
            <a:off x="1905000" y="2133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solidFill>
                  <a:srgbClr val="FF3300"/>
                </a:solidFill>
                <a:latin typeface="Arial" panose="020B0604020202020204" pitchFamily="34" charset="0"/>
              </a:rPr>
              <a:t>    </a:t>
            </a:r>
            <a:r>
              <a:rPr lang="en-US" altLang="vi-VN" sz="2400" b="1">
                <a:solidFill>
                  <a:srgbClr val="FF33CC"/>
                </a:solidFill>
                <a:latin typeface="Arial" panose="020B0604020202020204" pitchFamily="34" charset="0"/>
              </a:rPr>
              <a:t>Môi trường 1</a:t>
            </a:r>
            <a:endParaRPr lang="en-US" altLang="vi-VN" sz="2400" b="1">
              <a:latin typeface="Arial" panose="020B0604020202020204" pitchFamily="34" charset="0"/>
            </a:endParaRPr>
          </a:p>
        </p:txBody>
      </p:sp>
      <p:sp>
        <p:nvSpPr>
          <p:cNvPr id="6" name="Line 3">
            <a:extLst>
              <a:ext uri="{FF2B5EF4-FFF2-40B4-BE49-F238E27FC236}">
                <a16:creationId xmlns:a16="http://schemas.microsoft.com/office/drawing/2014/main" id="{C364F48B-FF74-451F-9DD9-6DC82BA24F7C}"/>
              </a:ext>
            </a:extLst>
          </p:cNvPr>
          <p:cNvSpPr>
            <a:spLocks noChangeShapeType="1"/>
          </p:cNvSpPr>
          <p:nvPr/>
        </p:nvSpPr>
        <p:spPr bwMode="auto">
          <a:xfrm>
            <a:off x="4800600" y="24384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4">
            <a:extLst>
              <a:ext uri="{FF2B5EF4-FFF2-40B4-BE49-F238E27FC236}">
                <a16:creationId xmlns:a16="http://schemas.microsoft.com/office/drawing/2014/main" id="{1C7F45AE-E2C8-4493-AB65-B4C6C5A459FF}"/>
              </a:ext>
            </a:extLst>
          </p:cNvPr>
          <p:cNvSpPr txBox="1">
            <a:spLocks noChangeArrowheads="1"/>
          </p:cNvSpPr>
          <p:nvPr/>
        </p:nvSpPr>
        <p:spPr bwMode="auto">
          <a:xfrm>
            <a:off x="5727700" y="216058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solidFill>
                  <a:srgbClr val="FF3399"/>
                </a:solidFill>
                <a:latin typeface="Arial" panose="020B0604020202020204" pitchFamily="34" charset="0"/>
              </a:rPr>
              <a:t> </a:t>
            </a:r>
            <a:r>
              <a:rPr lang="en-US" altLang="vi-VN" sz="2400" b="1">
                <a:solidFill>
                  <a:srgbClr val="FF3300"/>
                </a:solidFill>
                <a:latin typeface="Arial" panose="020B0604020202020204" pitchFamily="34" charset="0"/>
              </a:rPr>
              <a:t>Kiểu hình 1</a:t>
            </a:r>
            <a:endParaRPr lang="en-US" altLang="vi-VN" sz="2400">
              <a:solidFill>
                <a:srgbClr val="FF3300"/>
              </a:solidFill>
              <a:latin typeface="Arial" panose="020B0604020202020204" pitchFamily="34" charset="0"/>
            </a:endParaRPr>
          </a:p>
        </p:txBody>
      </p:sp>
      <p:sp>
        <p:nvSpPr>
          <p:cNvPr id="8" name="Text Box 5">
            <a:extLst>
              <a:ext uri="{FF2B5EF4-FFF2-40B4-BE49-F238E27FC236}">
                <a16:creationId xmlns:a16="http://schemas.microsoft.com/office/drawing/2014/main" id="{869C219E-2739-421D-9682-FB95E7B44B98}"/>
              </a:ext>
            </a:extLst>
          </p:cNvPr>
          <p:cNvSpPr txBox="1">
            <a:spLocks noChangeArrowheads="1"/>
          </p:cNvSpPr>
          <p:nvPr/>
        </p:nvSpPr>
        <p:spPr bwMode="auto">
          <a:xfrm>
            <a:off x="1905000" y="2971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a:solidFill>
                  <a:srgbClr val="0000FF"/>
                </a:solidFill>
                <a:latin typeface="Arial" panose="020B0604020202020204" pitchFamily="34" charset="0"/>
              </a:rPr>
              <a:t>    </a:t>
            </a:r>
            <a:r>
              <a:rPr lang="en-US" altLang="vi-VN" sz="2400" b="1">
                <a:solidFill>
                  <a:srgbClr val="FF33CC"/>
                </a:solidFill>
                <a:latin typeface="Arial" panose="020B0604020202020204" pitchFamily="34" charset="0"/>
              </a:rPr>
              <a:t>Môi trường 2</a:t>
            </a:r>
          </a:p>
        </p:txBody>
      </p:sp>
      <p:sp>
        <p:nvSpPr>
          <p:cNvPr id="9" name="Line 6">
            <a:extLst>
              <a:ext uri="{FF2B5EF4-FFF2-40B4-BE49-F238E27FC236}">
                <a16:creationId xmlns:a16="http://schemas.microsoft.com/office/drawing/2014/main" id="{402592CF-F928-4CFA-8D3A-4A0B1048023A}"/>
              </a:ext>
            </a:extLst>
          </p:cNvPr>
          <p:cNvSpPr>
            <a:spLocks noChangeShapeType="1"/>
          </p:cNvSpPr>
          <p:nvPr/>
        </p:nvSpPr>
        <p:spPr bwMode="auto">
          <a:xfrm>
            <a:off x="4800600" y="32004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7">
            <a:extLst>
              <a:ext uri="{FF2B5EF4-FFF2-40B4-BE49-F238E27FC236}">
                <a16:creationId xmlns:a16="http://schemas.microsoft.com/office/drawing/2014/main" id="{C92B34E4-0883-40AB-9051-BFD673FDE609}"/>
              </a:ext>
            </a:extLst>
          </p:cNvPr>
          <p:cNvSpPr txBox="1">
            <a:spLocks noChangeArrowheads="1"/>
          </p:cNvSpPr>
          <p:nvPr/>
        </p:nvSpPr>
        <p:spPr bwMode="auto">
          <a:xfrm>
            <a:off x="5791200" y="3048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solidFill>
                  <a:srgbClr val="FF3300"/>
                </a:solidFill>
                <a:latin typeface="Arial" panose="020B0604020202020204" pitchFamily="34" charset="0"/>
              </a:rPr>
              <a:t>Kiểu hình 2</a:t>
            </a:r>
            <a:endParaRPr lang="en-US" altLang="vi-VN" sz="2400">
              <a:solidFill>
                <a:srgbClr val="FF3300"/>
              </a:solidFill>
              <a:latin typeface="Arial" panose="020B0604020202020204" pitchFamily="34" charset="0"/>
            </a:endParaRPr>
          </a:p>
        </p:txBody>
      </p:sp>
      <p:sp>
        <p:nvSpPr>
          <p:cNvPr id="11" name="Text Box 8">
            <a:extLst>
              <a:ext uri="{FF2B5EF4-FFF2-40B4-BE49-F238E27FC236}">
                <a16:creationId xmlns:a16="http://schemas.microsoft.com/office/drawing/2014/main" id="{88398302-4AC9-4F96-AA1D-411E9970BC03}"/>
              </a:ext>
            </a:extLst>
          </p:cNvPr>
          <p:cNvSpPr txBox="1">
            <a:spLocks noChangeArrowheads="1"/>
          </p:cNvSpPr>
          <p:nvPr/>
        </p:nvSpPr>
        <p:spPr bwMode="auto">
          <a:xfrm>
            <a:off x="1905000" y="382428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a:solidFill>
                  <a:srgbClr val="FF33CC"/>
                </a:solidFill>
                <a:latin typeface="Arial" panose="020B0604020202020204" pitchFamily="34" charset="0"/>
              </a:rPr>
              <a:t>    </a:t>
            </a:r>
            <a:r>
              <a:rPr lang="en-US" altLang="vi-VN" sz="2400" b="1">
                <a:solidFill>
                  <a:srgbClr val="FF33CC"/>
                </a:solidFill>
                <a:latin typeface="Arial" panose="020B0604020202020204" pitchFamily="34" charset="0"/>
              </a:rPr>
              <a:t>Môi trường 3</a:t>
            </a:r>
          </a:p>
        </p:txBody>
      </p:sp>
      <p:sp>
        <p:nvSpPr>
          <p:cNvPr id="12" name="Line 9">
            <a:extLst>
              <a:ext uri="{FF2B5EF4-FFF2-40B4-BE49-F238E27FC236}">
                <a16:creationId xmlns:a16="http://schemas.microsoft.com/office/drawing/2014/main" id="{84014EE9-2887-4662-AEC4-E8F5C116CB56}"/>
              </a:ext>
            </a:extLst>
          </p:cNvPr>
          <p:cNvSpPr>
            <a:spLocks noChangeShapeType="1"/>
          </p:cNvSpPr>
          <p:nvPr/>
        </p:nvSpPr>
        <p:spPr bwMode="auto">
          <a:xfrm flipV="1">
            <a:off x="4724400" y="41148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10">
            <a:extLst>
              <a:ext uri="{FF2B5EF4-FFF2-40B4-BE49-F238E27FC236}">
                <a16:creationId xmlns:a16="http://schemas.microsoft.com/office/drawing/2014/main" id="{4F52B5D1-C3A8-424B-820C-6EC9735FD7A3}"/>
              </a:ext>
            </a:extLst>
          </p:cNvPr>
          <p:cNvSpPr txBox="1">
            <a:spLocks noChangeArrowheads="1"/>
          </p:cNvSpPr>
          <p:nvPr/>
        </p:nvSpPr>
        <p:spPr bwMode="auto">
          <a:xfrm>
            <a:off x="5791200" y="38687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solidFill>
                  <a:srgbClr val="FF3300"/>
                </a:solidFill>
                <a:latin typeface="Arial" panose="020B0604020202020204" pitchFamily="34" charset="0"/>
              </a:rPr>
              <a:t>Kiểu hình 3</a:t>
            </a:r>
            <a:endParaRPr lang="en-US" altLang="vi-VN" sz="2400">
              <a:solidFill>
                <a:srgbClr val="FF3300"/>
              </a:solidFill>
              <a:latin typeface="Arial" panose="020B0604020202020204" pitchFamily="34" charset="0"/>
            </a:endParaRPr>
          </a:p>
        </p:txBody>
      </p:sp>
      <p:sp>
        <p:nvSpPr>
          <p:cNvPr id="14" name="Text Box 11">
            <a:extLst>
              <a:ext uri="{FF2B5EF4-FFF2-40B4-BE49-F238E27FC236}">
                <a16:creationId xmlns:a16="http://schemas.microsoft.com/office/drawing/2014/main" id="{1FB1152E-A4DD-4D1A-A979-0E5CF7C9E59D}"/>
              </a:ext>
            </a:extLst>
          </p:cNvPr>
          <p:cNvSpPr txBox="1">
            <a:spLocks noChangeArrowheads="1"/>
          </p:cNvSpPr>
          <p:nvPr/>
        </p:nvSpPr>
        <p:spPr bwMode="auto">
          <a:xfrm>
            <a:off x="2057400" y="5043488"/>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a:solidFill>
                  <a:srgbClr val="0000FF"/>
                </a:solidFill>
                <a:latin typeface="Arial" panose="020B0604020202020204" pitchFamily="34" charset="0"/>
              </a:rPr>
              <a:t>  </a:t>
            </a:r>
            <a:r>
              <a:rPr lang="en-US" altLang="vi-VN" sz="2400" b="1">
                <a:solidFill>
                  <a:srgbClr val="FF33CC"/>
                </a:solidFill>
                <a:latin typeface="Arial" panose="020B0604020202020204" pitchFamily="34" charset="0"/>
              </a:rPr>
              <a:t>Môi trường n</a:t>
            </a:r>
          </a:p>
        </p:txBody>
      </p:sp>
      <p:sp>
        <p:nvSpPr>
          <p:cNvPr id="15" name="Line 12">
            <a:extLst>
              <a:ext uri="{FF2B5EF4-FFF2-40B4-BE49-F238E27FC236}">
                <a16:creationId xmlns:a16="http://schemas.microsoft.com/office/drawing/2014/main" id="{37021A7B-1295-4475-AE96-6D54BA003B2F}"/>
              </a:ext>
            </a:extLst>
          </p:cNvPr>
          <p:cNvSpPr>
            <a:spLocks noChangeShapeType="1"/>
          </p:cNvSpPr>
          <p:nvPr/>
        </p:nvSpPr>
        <p:spPr bwMode="auto">
          <a:xfrm>
            <a:off x="4724400" y="54102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3">
            <a:extLst>
              <a:ext uri="{FF2B5EF4-FFF2-40B4-BE49-F238E27FC236}">
                <a16:creationId xmlns:a16="http://schemas.microsoft.com/office/drawing/2014/main" id="{B5878598-3588-4DEC-8973-A2AD18ABB30B}"/>
              </a:ext>
            </a:extLst>
          </p:cNvPr>
          <p:cNvSpPr txBox="1">
            <a:spLocks noChangeArrowheads="1"/>
          </p:cNvSpPr>
          <p:nvPr/>
        </p:nvSpPr>
        <p:spPr bwMode="auto">
          <a:xfrm>
            <a:off x="5803900" y="5105400"/>
            <a:ext cx="189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solidFill>
                  <a:srgbClr val="FF3300"/>
                </a:solidFill>
                <a:latin typeface="Arial" panose="020B0604020202020204" pitchFamily="34" charset="0"/>
              </a:rPr>
              <a:t>Kiểu hình n</a:t>
            </a:r>
          </a:p>
        </p:txBody>
      </p:sp>
      <p:sp>
        <p:nvSpPr>
          <p:cNvPr id="17" name="Text Box 14">
            <a:extLst>
              <a:ext uri="{FF2B5EF4-FFF2-40B4-BE49-F238E27FC236}">
                <a16:creationId xmlns:a16="http://schemas.microsoft.com/office/drawing/2014/main" id="{A28ABB27-8BD8-41FA-AF2D-200A051C05FB}"/>
              </a:ext>
            </a:extLst>
          </p:cNvPr>
          <p:cNvSpPr txBox="1">
            <a:spLocks noChangeArrowheads="1"/>
          </p:cNvSpPr>
          <p:nvPr/>
        </p:nvSpPr>
        <p:spPr bwMode="auto">
          <a:xfrm>
            <a:off x="2438400" y="4495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solidFill>
                  <a:srgbClr val="0000FF"/>
                </a:solidFill>
                <a:latin typeface="Arial" panose="020B0604020202020204" pitchFamily="34" charset="0"/>
              </a:rPr>
              <a:t>……</a:t>
            </a:r>
          </a:p>
        </p:txBody>
      </p:sp>
      <p:sp>
        <p:nvSpPr>
          <p:cNvPr id="18" name="Text Box 15">
            <a:extLst>
              <a:ext uri="{FF2B5EF4-FFF2-40B4-BE49-F238E27FC236}">
                <a16:creationId xmlns:a16="http://schemas.microsoft.com/office/drawing/2014/main" id="{4B28888C-6B2F-4F9D-9A7A-0E5D23F1D7B1}"/>
              </a:ext>
            </a:extLst>
          </p:cNvPr>
          <p:cNvSpPr txBox="1">
            <a:spLocks noChangeArrowheads="1"/>
          </p:cNvSpPr>
          <p:nvPr/>
        </p:nvSpPr>
        <p:spPr bwMode="auto">
          <a:xfrm>
            <a:off x="0" y="3824288"/>
            <a:ext cx="2286000" cy="519112"/>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800" b="1">
                <a:solidFill>
                  <a:srgbClr val="0000FF"/>
                </a:solidFill>
                <a:latin typeface="Arial" panose="020B0604020202020204" pitchFamily="34" charset="0"/>
              </a:rPr>
              <a:t>Kiểu gen 1</a:t>
            </a:r>
          </a:p>
        </p:txBody>
      </p:sp>
      <p:pic>
        <p:nvPicPr>
          <p:cNvPr id="34834" name="Picture 7" descr="bluline[1]">
            <a:extLst>
              <a:ext uri="{FF2B5EF4-FFF2-40B4-BE49-F238E27FC236}">
                <a16:creationId xmlns:a16="http://schemas.microsoft.com/office/drawing/2014/main" id="{489CDC79-34A7-47A9-9A3E-44E548979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5" name="WordArt 16" descr="White marble">
            <a:extLst>
              <a:ext uri="{FF2B5EF4-FFF2-40B4-BE49-F238E27FC236}">
                <a16:creationId xmlns:a16="http://schemas.microsoft.com/office/drawing/2014/main" id="{D9E5A284-110A-41C3-A217-643B01059AEE}"/>
              </a:ext>
            </a:extLst>
          </p:cNvPr>
          <p:cNvSpPr>
            <a:spLocks noChangeArrowheads="1" noChangeShapeType="1" noTextEdit="1"/>
          </p:cNvSpPr>
          <p:nvPr/>
        </p:nvSpPr>
        <p:spPr bwMode="auto">
          <a:xfrm>
            <a:off x="1600200" y="762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34836" name="TextBox 22">
            <a:extLst>
              <a:ext uri="{FF2B5EF4-FFF2-40B4-BE49-F238E27FC236}">
                <a16:creationId xmlns:a16="http://schemas.microsoft.com/office/drawing/2014/main" id="{2FB7B679-7588-4A97-BD96-0D326AA230E1}"/>
              </a:ext>
            </a:extLst>
          </p:cNvPr>
          <p:cNvSpPr txBox="1">
            <a:spLocks noChangeArrowheads="1"/>
          </p:cNvSpPr>
          <p:nvPr/>
        </p:nvSpPr>
        <p:spPr bwMode="auto">
          <a:xfrm>
            <a:off x="533400" y="12954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1. </a:t>
            </a:r>
            <a:r>
              <a:rPr lang="en-US" altLang="vi-VN" b="1" u="sng">
                <a:latin typeface="Times New Roman" panose="02020603050405020304" pitchFamily="18" charset="0"/>
                <a:cs typeface="Times New Roman" panose="02020603050405020304" pitchFamily="18" charset="0"/>
              </a:rPr>
              <a:t>Khái niệm</a:t>
            </a:r>
          </a:p>
        </p:txBody>
      </p:sp>
      <p:sp>
        <p:nvSpPr>
          <p:cNvPr id="24" name="AutoShape 24">
            <a:extLst>
              <a:ext uri="{FF2B5EF4-FFF2-40B4-BE49-F238E27FC236}">
                <a16:creationId xmlns:a16="http://schemas.microsoft.com/office/drawing/2014/main" id="{EA4AC497-86A4-4AC8-851E-2888CFB0D2A0}"/>
              </a:ext>
            </a:extLst>
          </p:cNvPr>
          <p:cNvSpPr>
            <a:spLocks/>
          </p:cNvSpPr>
          <p:nvPr/>
        </p:nvSpPr>
        <p:spPr bwMode="auto">
          <a:xfrm>
            <a:off x="7620000" y="2438400"/>
            <a:ext cx="152400" cy="2971800"/>
          </a:xfrm>
          <a:prstGeom prst="rightBrace">
            <a:avLst>
              <a:gd name="adj1" fmla="val 189583"/>
              <a:gd name="adj2" fmla="val 50296"/>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25" name="Text Box 25">
            <a:extLst>
              <a:ext uri="{FF2B5EF4-FFF2-40B4-BE49-F238E27FC236}">
                <a16:creationId xmlns:a16="http://schemas.microsoft.com/office/drawing/2014/main" id="{7797C4F5-177F-4F58-AD1F-E05B88DC176B}"/>
              </a:ext>
            </a:extLst>
          </p:cNvPr>
          <p:cNvSpPr txBox="1">
            <a:spLocks noChangeArrowheads="1"/>
          </p:cNvSpPr>
          <p:nvPr/>
        </p:nvSpPr>
        <p:spPr bwMode="auto">
          <a:xfrm rot="-5400000">
            <a:off x="6433344" y="3309144"/>
            <a:ext cx="3733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b="1">
                <a:solidFill>
                  <a:srgbClr val="A50021"/>
                </a:solidFill>
                <a:latin typeface="Times New Roman" panose="02020603050405020304" pitchFamily="18" charset="0"/>
                <a:cs typeface="Times New Roman" panose="02020603050405020304" pitchFamily="18" charset="0"/>
              </a:rPr>
              <a:t>MỨC PHẢN ỨNG CỦA KIỂU GEN 1</a:t>
            </a:r>
          </a:p>
        </p:txBody>
      </p:sp>
      <p:sp>
        <p:nvSpPr>
          <p:cNvPr id="34839" name="TextBox 25">
            <a:extLst>
              <a:ext uri="{FF2B5EF4-FFF2-40B4-BE49-F238E27FC236}">
                <a16:creationId xmlns:a16="http://schemas.microsoft.com/office/drawing/2014/main" id="{C249B27D-5A21-4DB4-BF2B-1265F1432F11}"/>
              </a:ext>
            </a:extLst>
          </p:cNvPr>
          <p:cNvSpPr txBox="1">
            <a:spLocks noChangeArrowheads="1"/>
          </p:cNvSpPr>
          <p:nvPr/>
        </p:nvSpPr>
        <p:spPr bwMode="auto">
          <a:xfrm>
            <a:off x="1524000" y="495300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out)">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3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amond(out)">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amond(in)">
                                      <p:cBhvr>
                                        <p:cTn id="63" dur="500"/>
                                        <p:tgtEl>
                                          <p:spTgt spid="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32"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amond(out)">
                                      <p:cBhvr>
                                        <p:cTn id="68" dur="500"/>
                                        <p:tgtEl>
                                          <p:spTgt spid="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diamond(in)">
                                      <p:cBhvr>
                                        <p:cTn id="73" dur="500"/>
                                        <p:tgtEl>
                                          <p:spTgt spid="1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down)">
                                      <p:cBhvr>
                                        <p:cTn id="78" dur="500"/>
                                        <p:tgtEl>
                                          <p:spTgt spid="2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3" grpId="0"/>
      <p:bldP spid="14" grpId="0"/>
      <p:bldP spid="16" grpId="0"/>
      <p:bldP spid="17" grpId="0"/>
      <p:bldP spid="18" grpId="0" animBg="1"/>
      <p:bldP spid="24"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5D8051C4-7A60-4661-A6F6-564DE482E5BD}"/>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35843" name="Picture 5" descr="AG00630_">
            <a:extLst>
              <a:ext uri="{FF2B5EF4-FFF2-40B4-BE49-F238E27FC236}">
                <a16:creationId xmlns:a16="http://schemas.microsoft.com/office/drawing/2014/main" id="{1C1B5ABA-EEBF-4D2A-BC7A-F2A6F576F53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bluline[1]">
            <a:extLst>
              <a:ext uri="{FF2B5EF4-FFF2-40B4-BE49-F238E27FC236}">
                <a16:creationId xmlns:a16="http://schemas.microsoft.com/office/drawing/2014/main" id="{06E37233-8A38-40C6-A12B-1FBD7824A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WordArt 16" descr="White marble">
            <a:extLst>
              <a:ext uri="{FF2B5EF4-FFF2-40B4-BE49-F238E27FC236}">
                <a16:creationId xmlns:a16="http://schemas.microsoft.com/office/drawing/2014/main" id="{DAD3185B-5EA5-47EA-BC3E-5F2B7DB01835}"/>
              </a:ext>
            </a:extLst>
          </p:cNvPr>
          <p:cNvSpPr>
            <a:spLocks noChangeArrowheads="1" noChangeShapeType="1" noTextEdit="1"/>
          </p:cNvSpPr>
          <p:nvPr/>
        </p:nvSpPr>
        <p:spPr bwMode="auto">
          <a:xfrm>
            <a:off x="1600200" y="2286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35846" name="TextBox 22">
            <a:extLst>
              <a:ext uri="{FF2B5EF4-FFF2-40B4-BE49-F238E27FC236}">
                <a16:creationId xmlns:a16="http://schemas.microsoft.com/office/drawing/2014/main" id="{43E1F4E3-FC30-43A8-B658-EB1EC7FEA0CD}"/>
              </a:ext>
            </a:extLst>
          </p:cNvPr>
          <p:cNvSpPr txBox="1">
            <a:spLocks noChangeArrowheads="1"/>
          </p:cNvSpPr>
          <p:nvPr/>
        </p:nvSpPr>
        <p:spPr bwMode="auto">
          <a:xfrm>
            <a:off x="381000" y="12192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1. </a:t>
            </a:r>
            <a:r>
              <a:rPr lang="en-US" altLang="vi-VN" b="1" u="sng">
                <a:latin typeface="Times New Roman" panose="02020603050405020304" pitchFamily="18" charset="0"/>
                <a:cs typeface="Times New Roman" panose="02020603050405020304" pitchFamily="18" charset="0"/>
              </a:rPr>
              <a:t>Khái niệm</a:t>
            </a:r>
          </a:p>
        </p:txBody>
      </p:sp>
      <p:sp>
        <p:nvSpPr>
          <p:cNvPr id="8" name="AutoShape 8">
            <a:extLst>
              <a:ext uri="{FF2B5EF4-FFF2-40B4-BE49-F238E27FC236}">
                <a16:creationId xmlns:a16="http://schemas.microsoft.com/office/drawing/2014/main" id="{E1B502CD-5265-4561-8485-FE7CBCBD5B66}"/>
              </a:ext>
            </a:extLst>
          </p:cNvPr>
          <p:cNvSpPr>
            <a:spLocks noChangeArrowheads="1"/>
          </p:cNvSpPr>
          <p:nvPr/>
        </p:nvSpPr>
        <p:spPr bwMode="auto">
          <a:xfrm>
            <a:off x="381000" y="2743200"/>
            <a:ext cx="8610600" cy="2511425"/>
          </a:xfrm>
          <a:prstGeom prst="roundRect">
            <a:avLst>
              <a:gd name="adj" fmla="val 16667"/>
            </a:avLst>
          </a:prstGeom>
          <a:noFill/>
          <a:ln w="76200">
            <a:solidFill>
              <a:schemeClr val="folHlink"/>
            </a:solidFill>
            <a:round/>
            <a:headEnd/>
            <a:tailEnd/>
          </a:ln>
          <a:effectLst>
            <a:outerShdw blurRad="63500" dist="37026" dir="7998880" algn="ctr" rotWithShape="0">
              <a:schemeClr val="folHlink">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x-none" altLang="x-none">
              <a:latin typeface="Century Gothic" charset="0"/>
            </a:endParaRPr>
          </a:p>
        </p:txBody>
      </p:sp>
      <p:sp>
        <p:nvSpPr>
          <p:cNvPr id="9" name="Text Box 9">
            <a:extLst>
              <a:ext uri="{FF2B5EF4-FFF2-40B4-BE49-F238E27FC236}">
                <a16:creationId xmlns:a16="http://schemas.microsoft.com/office/drawing/2014/main" id="{E09353E7-620B-4344-9825-7663469942EA}"/>
              </a:ext>
            </a:extLst>
          </p:cNvPr>
          <p:cNvSpPr txBox="1">
            <a:spLocks noChangeArrowheads="1"/>
          </p:cNvSpPr>
          <p:nvPr/>
        </p:nvSpPr>
        <p:spPr bwMode="auto">
          <a:xfrm>
            <a:off x="-136525" y="2362200"/>
            <a:ext cx="97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6000" b="1">
                <a:solidFill>
                  <a:srgbClr val="FF0000"/>
                </a:solidFill>
                <a:latin typeface="Calibri" panose="020F0502020204030204" pitchFamily="34" charset="0"/>
                <a:sym typeface="Wingdings" panose="05000000000000000000" pitchFamily="2" charset="2"/>
              </a:rPr>
              <a:t></a:t>
            </a:r>
          </a:p>
        </p:txBody>
      </p:sp>
      <p:sp>
        <p:nvSpPr>
          <p:cNvPr id="11" name="TextBox 10">
            <a:extLst>
              <a:ext uri="{FF2B5EF4-FFF2-40B4-BE49-F238E27FC236}">
                <a16:creationId xmlns:a16="http://schemas.microsoft.com/office/drawing/2014/main" id="{09B3AB1B-61FE-4223-AFF3-589EC2CE88FA}"/>
              </a:ext>
            </a:extLst>
          </p:cNvPr>
          <p:cNvSpPr txBox="1"/>
          <p:nvPr/>
        </p:nvSpPr>
        <p:spPr>
          <a:xfrm>
            <a:off x="677517" y="2794282"/>
            <a:ext cx="8115300" cy="2219838"/>
          </a:xfrm>
          <a:prstGeom prst="rect">
            <a:avLst/>
          </a:prstGeom>
          <a:noFill/>
        </p:spPr>
        <p:txBody>
          <a:bodyPr wrap="square">
            <a:spAutoFit/>
          </a:bodyPr>
          <a:lstStyle/>
          <a:p>
            <a:pPr marL="0" marR="0" algn="just">
              <a:lnSpc>
                <a:spcPct val="150000"/>
              </a:lnSpc>
              <a:spcBef>
                <a:spcPts val="0"/>
              </a:spcBef>
              <a:spcAft>
                <a:spcPts val="0"/>
              </a:spcAft>
            </a:pPr>
            <a:r>
              <a:rPr lang="en-US" sz="3200" b="1" dirty="0" err="1">
                <a:effectLst/>
                <a:latin typeface="Times New Roman" panose="02020603050405020304" pitchFamily="18" charset="0"/>
                <a:ea typeface="Times New Roman" panose="02020603050405020304" pitchFamily="18" charset="0"/>
              </a:rPr>
              <a:t>Là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tập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hợp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kiểu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hình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cùng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một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kiểu</a:t>
            </a:r>
            <a:r>
              <a:rPr lang="en-US" sz="3200" b="1" dirty="0">
                <a:effectLst/>
                <a:latin typeface="Times New Roman" panose="02020603050405020304" pitchFamily="18" charset="0"/>
                <a:ea typeface="Times New Roman" panose="02020603050405020304" pitchFamily="18" charset="0"/>
              </a:rPr>
              <a:t> gen </a:t>
            </a:r>
            <a:r>
              <a:rPr lang="en-US" sz="3200" b="1" dirty="0" err="1">
                <a:effectLst/>
                <a:latin typeface="Times New Roman" panose="02020603050405020304" pitchFamily="18" charset="0"/>
                <a:ea typeface="Times New Roman" panose="02020603050405020304" pitchFamily="18" charset="0"/>
              </a:rPr>
              <a:t>tương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ứng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môi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trường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nhau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được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gọi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mức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phản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ứng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kiểu</a:t>
            </a:r>
            <a:r>
              <a:rPr lang="en-US" sz="3200" b="1" dirty="0">
                <a:effectLst/>
                <a:latin typeface="Times New Roman" panose="02020603050405020304" pitchFamily="18" charset="0"/>
                <a:ea typeface="Times New Roman" panose="02020603050405020304" pitchFamily="18" charset="0"/>
              </a:rPr>
              <a:t> 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a:extLst>
              <a:ext uri="{FF2B5EF4-FFF2-40B4-BE49-F238E27FC236}">
                <a16:creationId xmlns:a16="http://schemas.microsoft.com/office/drawing/2014/main" id="{E1FB60CC-5EBE-45ED-81A3-2873F77107DF}"/>
              </a:ext>
            </a:extLst>
          </p:cNvPr>
          <p:cNvSpPr>
            <a:spLocks noChangeArrowheads="1"/>
          </p:cNvSpPr>
          <p:nvPr/>
        </p:nvSpPr>
        <p:spPr bwMode="auto">
          <a:xfrm>
            <a:off x="-76200" y="-76200"/>
            <a:ext cx="92202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38914" name="Picture 5" descr="AG00630_">
            <a:extLst>
              <a:ext uri="{FF2B5EF4-FFF2-40B4-BE49-F238E27FC236}">
                <a16:creationId xmlns:a16="http://schemas.microsoft.com/office/drawing/2014/main" id="{B0540EDE-54DA-4BE8-B9C3-CBBFEE7779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7" descr="bluline[1]">
            <a:extLst>
              <a:ext uri="{FF2B5EF4-FFF2-40B4-BE49-F238E27FC236}">
                <a16:creationId xmlns:a16="http://schemas.microsoft.com/office/drawing/2014/main" id="{0C6A206F-20F6-4BE8-B2F2-1A6694717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14400"/>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WordArt 16" descr="White marble">
            <a:extLst>
              <a:ext uri="{FF2B5EF4-FFF2-40B4-BE49-F238E27FC236}">
                <a16:creationId xmlns:a16="http://schemas.microsoft.com/office/drawing/2014/main" id="{E1CDD715-3B33-4F0D-A35B-2BF8312543CC}"/>
              </a:ext>
            </a:extLst>
          </p:cNvPr>
          <p:cNvSpPr>
            <a:spLocks noChangeArrowheads="1" noChangeShapeType="1" noTextEdit="1"/>
          </p:cNvSpPr>
          <p:nvPr/>
        </p:nvSpPr>
        <p:spPr bwMode="auto">
          <a:xfrm>
            <a:off x="1600200" y="1524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38917" name="Rectangle 5">
            <a:extLst>
              <a:ext uri="{FF2B5EF4-FFF2-40B4-BE49-F238E27FC236}">
                <a16:creationId xmlns:a16="http://schemas.microsoft.com/office/drawing/2014/main" id="{E1A07219-1F7F-4E33-ABCD-0BC0E5A3E37A}"/>
              </a:ext>
            </a:extLst>
          </p:cNvPr>
          <p:cNvSpPr>
            <a:spLocks noChangeArrowheads="1"/>
          </p:cNvSpPr>
          <p:nvPr/>
        </p:nvSpPr>
        <p:spPr bwMode="auto">
          <a:xfrm rot="-5400000">
            <a:off x="6135688" y="3316287"/>
            <a:ext cx="1752600" cy="3959225"/>
          </a:xfrm>
          <a:prstGeom prst="rect">
            <a:avLst/>
          </a:prstGeom>
          <a:solidFill>
            <a:srgbClr val="FFFF00"/>
          </a:solidFill>
          <a:ln w="57150">
            <a:solidFill>
              <a:srgbClr val="FF33CC"/>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8918" name="Rectangle 5">
            <a:extLst>
              <a:ext uri="{FF2B5EF4-FFF2-40B4-BE49-F238E27FC236}">
                <a16:creationId xmlns:a16="http://schemas.microsoft.com/office/drawing/2014/main" id="{11A8CB49-693E-4E27-BF7D-5D14F57B1EFE}"/>
              </a:ext>
            </a:extLst>
          </p:cNvPr>
          <p:cNvSpPr>
            <a:spLocks noChangeArrowheads="1"/>
          </p:cNvSpPr>
          <p:nvPr/>
        </p:nvSpPr>
        <p:spPr bwMode="auto">
          <a:xfrm rot="-5400000">
            <a:off x="1562100" y="2857500"/>
            <a:ext cx="1752600" cy="4876800"/>
          </a:xfrm>
          <a:prstGeom prst="rect">
            <a:avLst/>
          </a:prstGeom>
          <a:solidFill>
            <a:srgbClr val="FFFF00"/>
          </a:solidFill>
          <a:ln w="57150">
            <a:solidFill>
              <a:srgbClr val="FF33CC"/>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US" altLang="en-US" sz="1800">
              <a:solidFill>
                <a:srgbClr val="FF0000"/>
              </a:solidFill>
              <a:latin typeface="Arial" panose="020B0604020202020204" pitchFamily="34" charset="0"/>
            </a:endParaRPr>
          </a:p>
        </p:txBody>
      </p:sp>
      <p:pic>
        <p:nvPicPr>
          <p:cNvPr id="38919" name="Picture 4" descr="scan0282">
            <a:extLst>
              <a:ext uri="{FF2B5EF4-FFF2-40B4-BE49-F238E27FC236}">
                <a16:creationId xmlns:a16="http://schemas.microsoft.com/office/drawing/2014/main" id="{969D9EBC-6FC4-4163-A95D-10E7A2D707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4724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9" descr="bo 2">
            <a:extLst>
              <a:ext uri="{FF2B5EF4-FFF2-40B4-BE49-F238E27FC236}">
                <a16:creationId xmlns:a16="http://schemas.microsoft.com/office/drawing/2014/main" id="{7841010A-3DF4-4874-85F1-920627547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447800"/>
            <a:ext cx="4495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8">
            <a:extLst>
              <a:ext uri="{FF2B5EF4-FFF2-40B4-BE49-F238E27FC236}">
                <a16:creationId xmlns:a16="http://schemas.microsoft.com/office/drawing/2014/main" id="{E625E411-685B-4CC8-A99F-9F7E5A1D32BB}"/>
              </a:ext>
            </a:extLst>
          </p:cNvPr>
          <p:cNvSpPr txBox="1">
            <a:spLocks noChangeArrowheads="1"/>
          </p:cNvSpPr>
          <p:nvPr/>
        </p:nvSpPr>
        <p:spPr bwMode="auto">
          <a:xfrm>
            <a:off x="2489200" y="863600"/>
            <a:ext cx="452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  Bò sinh đôi cùng trứng</a:t>
            </a:r>
          </a:p>
        </p:txBody>
      </p:sp>
      <p:sp>
        <p:nvSpPr>
          <p:cNvPr id="38922" name="TextBox 6">
            <a:extLst>
              <a:ext uri="{FF2B5EF4-FFF2-40B4-BE49-F238E27FC236}">
                <a16:creationId xmlns:a16="http://schemas.microsoft.com/office/drawing/2014/main" id="{5122D6A4-761A-46C2-AAF9-4C4825910663}"/>
              </a:ext>
            </a:extLst>
          </p:cNvPr>
          <p:cNvSpPr txBox="1">
            <a:spLocks noChangeArrowheads="1"/>
          </p:cNvSpPr>
          <p:nvPr/>
        </p:nvSpPr>
        <p:spPr bwMode="auto">
          <a:xfrm>
            <a:off x="0" y="3656013"/>
            <a:ext cx="4876800" cy="32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lnSpc>
                <a:spcPct val="150000"/>
              </a:lnSpc>
              <a:spcBef>
                <a:spcPct val="0"/>
              </a:spcBef>
              <a:buFontTx/>
              <a:buNone/>
            </a:pPr>
            <a:r>
              <a:rPr lang="en-US" altLang="en-US" sz="2600" b="1" dirty="0" err="1">
                <a:latin typeface="Times New Roman" panose="02020603050405020304" pitchFamily="18" charset="0"/>
                <a:cs typeface="Times New Roman" panose="02020603050405020304" pitchFamily="18" charset="0"/>
              </a:rPr>
              <a:t>Chế</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độ</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dinh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dưỡng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bình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thường</a:t>
            </a:r>
            <a:r>
              <a:rPr lang="en-US" altLang="en-US" sz="2600" b="1" dirty="0">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Char cha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nặng</a:t>
            </a:r>
            <a:r>
              <a:rPr lang="en-US" altLang="en-US" sz="2800" b="1" dirty="0">
                <a:solidFill>
                  <a:srgbClr val="FF0000"/>
                </a:solidFill>
                <a:latin typeface="Times New Roman" panose="02020603050405020304" pitchFamily="18" charset="0"/>
                <a:cs typeface="Times New Roman" panose="02020603050405020304" pitchFamily="18" charset="0"/>
              </a:rPr>
              <a:t>: &lt;350kg</a:t>
            </a:r>
          </a:p>
          <a:p>
            <a:pPr eaLnBrk="1" hangingPunct="1">
              <a:lnSpc>
                <a:spcPct val="150000"/>
              </a:lnSpc>
              <a:spcBef>
                <a:spcPct val="0"/>
              </a:spcBef>
              <a:buFontTx/>
              <a:buChar cha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Sản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lượng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sữa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năm</a:t>
            </a:r>
            <a:r>
              <a:rPr lang="en-US" altLang="en-US" sz="2800" b="1" dirty="0">
                <a:solidFill>
                  <a:srgbClr val="FF0000"/>
                </a:solidFill>
                <a:latin typeface="Times New Roman" panose="02020603050405020304" pitchFamily="18" charset="0"/>
                <a:cs typeface="Times New Roman" panose="02020603050405020304" pitchFamily="18" charset="0"/>
              </a:rPr>
              <a:t> : 3800kg</a:t>
            </a:r>
          </a:p>
          <a:p>
            <a:pPr eaLnBrk="1" hangingPunct="1">
              <a:lnSpc>
                <a:spcPct val="150000"/>
              </a:lnSpc>
              <a:spcBef>
                <a:spcPct val="0"/>
              </a:spcBef>
              <a:buNone/>
            </a:pPr>
            <a:r>
              <a:rPr lang="en-US" altLang="en-US" sz="2800" b="1" dirty="0" err="1">
                <a:latin typeface="Times New Roman" panose="02020603050405020304" pitchFamily="18" charset="0"/>
                <a:cs typeface="Times New Roman" panose="02020603050405020304" pitchFamily="18" charset="0"/>
              </a:rPr>
              <a:t>Tỉ</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sữa</a:t>
            </a:r>
            <a:r>
              <a:rPr lang="en-US" altLang="en-US" sz="2800" b="1" dirty="0">
                <a:latin typeface="Times New Roman" panose="02020603050405020304" pitchFamily="18" charset="0"/>
                <a:cs typeface="Times New Roman" panose="02020603050405020304" pitchFamily="18" charset="0"/>
              </a:rPr>
              <a:t>: 3,4%</a:t>
            </a:r>
          </a:p>
        </p:txBody>
      </p:sp>
      <p:sp>
        <p:nvSpPr>
          <p:cNvPr id="38923" name="TextBox 7">
            <a:extLst>
              <a:ext uri="{FF2B5EF4-FFF2-40B4-BE49-F238E27FC236}">
                <a16:creationId xmlns:a16="http://schemas.microsoft.com/office/drawing/2014/main" id="{2BE52138-644A-4D5C-A309-40F1BDF96036}"/>
              </a:ext>
            </a:extLst>
          </p:cNvPr>
          <p:cNvSpPr txBox="1">
            <a:spLocks noChangeArrowheads="1"/>
          </p:cNvSpPr>
          <p:nvPr/>
        </p:nvSpPr>
        <p:spPr bwMode="auto">
          <a:xfrm>
            <a:off x="5241925" y="3733800"/>
            <a:ext cx="39020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lnSpc>
                <a:spcPct val="150000"/>
              </a:lnSpc>
              <a:spcBef>
                <a:spcPct val="0"/>
              </a:spcBef>
              <a:buFontTx/>
              <a:buNone/>
            </a:pPr>
            <a:r>
              <a:rPr lang="en-US" altLang="en-US" sz="2600" b="1" dirty="0" err="1">
                <a:latin typeface="Times New Roman" panose="02020603050405020304" pitchFamily="18" charset="0"/>
                <a:cs typeface="Times New Roman" panose="02020603050405020304" pitchFamily="18" charset="0"/>
              </a:rPr>
              <a:t>Chế</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độ</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dinh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dưỡng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tốt</a:t>
            </a:r>
            <a:r>
              <a:rPr lang="en-US" altLang="en-US" sz="2600" b="1" dirty="0">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Char char="-"/>
            </a:pP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Cân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nặng</a:t>
            </a:r>
            <a:r>
              <a:rPr lang="en-US" altLang="en-US" sz="2600" b="1" dirty="0">
                <a:solidFill>
                  <a:srgbClr val="FF0000"/>
                </a:solidFill>
                <a:latin typeface="Times New Roman" panose="02020603050405020304" pitchFamily="18" charset="0"/>
                <a:cs typeface="Times New Roman" panose="02020603050405020304" pitchFamily="18" charset="0"/>
              </a:rPr>
              <a:t>: 500 kg</a:t>
            </a:r>
          </a:p>
          <a:p>
            <a:pPr eaLnBrk="1" hangingPunct="1">
              <a:lnSpc>
                <a:spcPct val="150000"/>
              </a:lnSpc>
              <a:spcBef>
                <a:spcPct val="0"/>
              </a:spcBef>
              <a:buFontTx/>
              <a:buChar char="-"/>
            </a:pP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Sản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lượng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sữa</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trong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năm</a:t>
            </a:r>
            <a:r>
              <a:rPr lang="en-US" altLang="en-US" sz="2600" b="1" dirty="0">
                <a:solidFill>
                  <a:srgbClr val="FF0000"/>
                </a:solidFill>
                <a:latin typeface="Times New Roman" panose="02020603050405020304" pitchFamily="18" charset="0"/>
                <a:cs typeface="Times New Roman" panose="02020603050405020304" pitchFamily="18" charset="0"/>
              </a:rPr>
              <a:t>: 8000kg</a:t>
            </a:r>
          </a:p>
          <a:p>
            <a:pPr eaLnBrk="1" hangingPunct="1">
              <a:lnSpc>
                <a:spcPct val="150000"/>
              </a:lnSpc>
              <a:spcBef>
                <a:spcPct val="0"/>
              </a:spcBef>
              <a:buNone/>
            </a:pPr>
            <a:r>
              <a:rPr lang="en-US" altLang="en-US" sz="2600" b="1" dirty="0" err="1">
                <a:latin typeface="Times New Roman" panose="02020603050405020304" pitchFamily="18" charset="0"/>
                <a:cs typeface="Times New Roman" panose="02020603050405020304" pitchFamily="18" charset="0"/>
              </a:rPr>
              <a:t>Tỉ</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lệ</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bơ</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trong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sữa</a:t>
            </a:r>
            <a:r>
              <a:rPr lang="en-US" altLang="en-US" sz="2600" b="1" dirty="0">
                <a:latin typeface="Times New Roman" panose="02020603050405020304" pitchFamily="18" charset="0"/>
                <a:cs typeface="Times New Roman" panose="02020603050405020304" pitchFamily="18" charset="0"/>
              </a:rPr>
              <a:t>: 3,45%</a:t>
            </a:r>
          </a:p>
          <a:p>
            <a:pPr eaLnBrk="1" hangingPunct="1">
              <a:lnSpc>
                <a:spcPct val="150000"/>
              </a:lnSpc>
              <a:spcBef>
                <a:spcPct val="0"/>
              </a:spcBef>
              <a:buFontTx/>
              <a:buNone/>
            </a:pPr>
            <a:endParaRPr lang="en-US" altLang="en-US" sz="2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a:extLst>
              <a:ext uri="{FF2B5EF4-FFF2-40B4-BE49-F238E27FC236}">
                <a16:creationId xmlns:a16="http://schemas.microsoft.com/office/drawing/2014/main" id="{FA323DEA-6F1B-420D-94AC-668599794180}"/>
              </a:ext>
            </a:extLst>
          </p:cNvPr>
          <p:cNvSpPr>
            <a:spLocks noChangeArrowheads="1"/>
          </p:cNvSpPr>
          <p:nvPr/>
        </p:nvSpPr>
        <p:spPr bwMode="auto">
          <a:xfrm>
            <a:off x="-76200" y="-76200"/>
            <a:ext cx="92202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37890" name="Picture 5" descr="AG00630_">
            <a:extLst>
              <a:ext uri="{FF2B5EF4-FFF2-40B4-BE49-F238E27FC236}">
                <a16:creationId xmlns:a16="http://schemas.microsoft.com/office/drawing/2014/main" id="{0350AE1D-4288-4F5E-8A25-BE83E7F9F3D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7" descr="bluline[1]">
            <a:extLst>
              <a:ext uri="{FF2B5EF4-FFF2-40B4-BE49-F238E27FC236}">
                <a16:creationId xmlns:a16="http://schemas.microsoft.com/office/drawing/2014/main" id="{137483A4-51AD-40AE-9326-52ADA044F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14400"/>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WordArt 16" descr="White marble">
            <a:extLst>
              <a:ext uri="{FF2B5EF4-FFF2-40B4-BE49-F238E27FC236}">
                <a16:creationId xmlns:a16="http://schemas.microsoft.com/office/drawing/2014/main" id="{20475688-0FE9-4B6A-80E6-27FB0A67A0CB}"/>
              </a:ext>
            </a:extLst>
          </p:cNvPr>
          <p:cNvSpPr>
            <a:spLocks noChangeArrowheads="1" noChangeShapeType="1" noTextEdit="1"/>
          </p:cNvSpPr>
          <p:nvPr/>
        </p:nvSpPr>
        <p:spPr bwMode="auto">
          <a:xfrm>
            <a:off x="1600200" y="1524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37893" name="TextBox 5">
            <a:extLst>
              <a:ext uri="{FF2B5EF4-FFF2-40B4-BE49-F238E27FC236}">
                <a16:creationId xmlns:a16="http://schemas.microsoft.com/office/drawing/2014/main" id="{412423D0-08F0-4A89-A78E-AA029233C455}"/>
              </a:ext>
            </a:extLst>
          </p:cNvPr>
          <p:cNvSpPr txBox="1">
            <a:spLocks noChangeArrowheads="1"/>
          </p:cNvSpPr>
          <p:nvPr/>
        </p:nvSpPr>
        <p:spPr bwMode="auto">
          <a:xfrm>
            <a:off x="762000" y="12192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2. </a:t>
            </a:r>
            <a:r>
              <a:rPr lang="en-US" altLang="vi-VN" b="1" u="sng">
                <a:latin typeface="Times New Roman" panose="02020603050405020304" pitchFamily="18" charset="0"/>
                <a:cs typeface="Times New Roman" panose="02020603050405020304" pitchFamily="18" charset="0"/>
              </a:rPr>
              <a:t>Đặc điểm</a:t>
            </a:r>
          </a:p>
        </p:txBody>
      </p:sp>
      <p:sp>
        <p:nvSpPr>
          <p:cNvPr id="7" name="Text Box 24">
            <a:extLst>
              <a:ext uri="{FF2B5EF4-FFF2-40B4-BE49-F238E27FC236}">
                <a16:creationId xmlns:a16="http://schemas.microsoft.com/office/drawing/2014/main" id="{58CDEDA5-8CC8-4702-996E-77B21DEE8A79}"/>
              </a:ext>
            </a:extLst>
          </p:cNvPr>
          <p:cNvSpPr txBox="1">
            <a:spLocks noChangeArrowheads="1"/>
          </p:cNvSpPr>
          <p:nvPr/>
        </p:nvSpPr>
        <p:spPr bwMode="auto">
          <a:xfrm>
            <a:off x="704022" y="2650391"/>
            <a:ext cx="78486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marL="0" marR="0" algn="just">
              <a:spcBef>
                <a:spcPts val="0"/>
              </a:spcBef>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Mức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phản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ứng</a:t>
            </a:r>
            <a:r>
              <a:rPr lang="en-US" b="1" dirty="0">
                <a:latin typeface="Times New Roman" panose="02020603050405020304" pitchFamily="18" charset="0"/>
                <a:ea typeface="Times New Roman" panose="02020603050405020304" pitchFamily="18" charset="0"/>
              </a:rPr>
              <a:t> do gen </a:t>
            </a:r>
            <a:r>
              <a:rPr lang="en-US" b="1" dirty="0" err="1">
                <a:latin typeface="Times New Roman" panose="02020603050405020304" pitchFamily="18" charset="0"/>
                <a:ea typeface="Times New Roman" panose="02020603050405020304" pitchFamily="18" charset="0"/>
              </a:rPr>
              <a:t>quy</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định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rPr>
              <a:t> 1 </a:t>
            </a:r>
            <a:r>
              <a:rPr lang="en-US" b="1" dirty="0" err="1">
                <a:latin typeface="Times New Roman" panose="02020603050405020304" pitchFamily="18" charset="0"/>
                <a:ea typeface="Times New Roman" panose="02020603050405020304" pitchFamily="18" charset="0"/>
              </a:rPr>
              <a:t>kiểu</a:t>
            </a:r>
            <a:r>
              <a:rPr lang="en-US" b="1" dirty="0">
                <a:latin typeface="Times New Roman" panose="02020603050405020304" pitchFamily="18" charset="0"/>
                <a:ea typeface="Times New Roman" panose="02020603050405020304" pitchFamily="18" charset="0"/>
              </a:rPr>
              <a:t> gen, </a:t>
            </a:r>
            <a:r>
              <a:rPr lang="en-US" b="1" dirty="0" err="1">
                <a:latin typeface="Times New Roman" panose="02020603050405020304" pitchFamily="18" charset="0"/>
                <a:ea typeface="Times New Roman" panose="02020603050405020304" pitchFamily="18" charset="0"/>
              </a:rPr>
              <a:t>mỗi</a:t>
            </a:r>
            <a:r>
              <a:rPr lang="en-US" b="1" dirty="0">
                <a:latin typeface="Times New Roman" panose="02020603050405020304" pitchFamily="18" charset="0"/>
                <a:ea typeface="Times New Roman" panose="02020603050405020304" pitchFamily="18" charset="0"/>
              </a:rPr>
              <a:t> gen </a:t>
            </a:r>
            <a:r>
              <a:rPr lang="en-US" b="1" dirty="0" err="1">
                <a:latin typeface="Times New Roman" panose="02020603050405020304" pitchFamily="18" charset="0"/>
                <a:ea typeface="Times New Roman" panose="02020603050405020304" pitchFamily="18" charset="0"/>
              </a:rPr>
              <a:t>có</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mức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phản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ứng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riêng</a:t>
            </a:r>
            <a:r>
              <a:rPr lang="en-US" b="1" dirty="0">
                <a:latin typeface="Times New Roman" panose="02020603050405020304" pitchFamily="18" charset="0"/>
                <a:ea typeface="Times New Roman" panose="02020603050405020304" pitchFamily="18" charset="0"/>
              </a:rPr>
              <a:t>. </a:t>
            </a:r>
          </a:p>
          <a:p>
            <a:pPr marL="0" marR="0" algn="just">
              <a:spcBef>
                <a:spcPts val="0"/>
              </a:spcBef>
              <a:spcAft>
                <a:spcPts val="0"/>
              </a:spcAft>
              <a:buNone/>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Tính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trạng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chất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lượng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có</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mức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phản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ứng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hẹp</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tính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trạng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số</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lượng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có</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mức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phản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ứng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rộng</a:t>
            </a:r>
            <a:r>
              <a:rPr lang="en-US" b="1" dirty="0">
                <a:latin typeface="Times New Roman" panose="02020603050405020304" pitchFamily="18" charset="0"/>
                <a:ea typeface="Times New Roman" panose="02020603050405020304" pitchFamily="18" charset="0"/>
              </a:rPr>
              <a:t>. </a:t>
            </a:r>
          </a:p>
          <a:p>
            <a:pPr eaLnBrk="1" hangingPunct="1">
              <a:spcBef>
                <a:spcPct val="50000"/>
              </a:spcBef>
              <a:buFontTx/>
              <a:buNone/>
            </a:pPr>
            <a:endParaRPr lang="en-US" altLang="vi-VN" b="1" dirty="0">
              <a:latin typeface="Times New Roman" panose="02020603050405020304" pitchFamily="18" charset="0"/>
            </a:endParaRPr>
          </a:p>
        </p:txBody>
      </p:sp>
      <p:sp>
        <p:nvSpPr>
          <p:cNvPr id="9" name="AutoShape 8">
            <a:extLst>
              <a:ext uri="{FF2B5EF4-FFF2-40B4-BE49-F238E27FC236}">
                <a16:creationId xmlns:a16="http://schemas.microsoft.com/office/drawing/2014/main" id="{C8831552-159D-4017-897D-463BD48365B0}"/>
              </a:ext>
            </a:extLst>
          </p:cNvPr>
          <p:cNvSpPr>
            <a:spLocks noChangeArrowheads="1"/>
          </p:cNvSpPr>
          <p:nvPr/>
        </p:nvSpPr>
        <p:spPr bwMode="auto">
          <a:xfrm>
            <a:off x="438150" y="2452688"/>
            <a:ext cx="8267700" cy="2816225"/>
          </a:xfrm>
          <a:prstGeom prst="roundRect">
            <a:avLst>
              <a:gd name="adj" fmla="val 16667"/>
            </a:avLst>
          </a:prstGeom>
          <a:noFill/>
          <a:ln w="76200">
            <a:solidFill>
              <a:schemeClr val="folHlink"/>
            </a:solidFill>
            <a:round/>
            <a:headEnd/>
            <a:tailEnd/>
          </a:ln>
          <a:effectLst>
            <a:outerShdw blurRad="63500" dist="37026" dir="7998880" algn="ctr" rotWithShape="0">
              <a:schemeClr val="folHlink">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x-none" altLang="x-none">
              <a:latin typeface="Century Gothic" charset="0"/>
            </a:endParaRPr>
          </a:p>
        </p:txBody>
      </p:sp>
      <p:sp>
        <p:nvSpPr>
          <p:cNvPr id="10" name="Text Box 9">
            <a:extLst>
              <a:ext uri="{FF2B5EF4-FFF2-40B4-BE49-F238E27FC236}">
                <a16:creationId xmlns:a16="http://schemas.microsoft.com/office/drawing/2014/main" id="{C8D30DC7-18E6-4CB5-8DAE-B390AB7330B2}"/>
              </a:ext>
            </a:extLst>
          </p:cNvPr>
          <p:cNvSpPr txBox="1">
            <a:spLocks noChangeArrowheads="1"/>
          </p:cNvSpPr>
          <p:nvPr/>
        </p:nvSpPr>
        <p:spPr bwMode="auto">
          <a:xfrm>
            <a:off x="-136525" y="1981200"/>
            <a:ext cx="97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6000" b="1">
                <a:solidFill>
                  <a:srgbClr val="FF0000"/>
                </a:solidFill>
                <a:latin typeface="Calibri" panose="020F050202020403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
            <a:extLst>
              <a:ext uri="{FF2B5EF4-FFF2-40B4-BE49-F238E27FC236}">
                <a16:creationId xmlns:a16="http://schemas.microsoft.com/office/drawing/2014/main" id="{D6A679AB-D7A6-4F68-B37D-CDCA963A29A4}"/>
              </a:ext>
            </a:extLst>
          </p:cNvPr>
          <p:cNvSpPr txBox="1">
            <a:spLocks noChangeArrowheads="1"/>
          </p:cNvSpPr>
          <p:nvPr/>
        </p:nvSpPr>
        <p:spPr bwMode="auto">
          <a:xfrm>
            <a:off x="228600" y="11430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3. Phương pháp xác định mức phản ứng</a:t>
            </a:r>
            <a:endParaRPr lang="en-US" altLang="vi-VN">
              <a:latin typeface="Arial" panose="020B0604020202020204" pitchFamily="34" charset="0"/>
            </a:endParaRPr>
          </a:p>
        </p:txBody>
      </p:sp>
      <p:sp>
        <p:nvSpPr>
          <p:cNvPr id="43010" name="Rectangle 4">
            <a:extLst>
              <a:ext uri="{FF2B5EF4-FFF2-40B4-BE49-F238E27FC236}">
                <a16:creationId xmlns:a16="http://schemas.microsoft.com/office/drawing/2014/main" id="{C35EF0B2-6AF7-482B-B1D3-214EFA799684}"/>
              </a:ext>
            </a:extLst>
          </p:cNvPr>
          <p:cNvSpPr>
            <a:spLocks noChangeArrowheads="1"/>
          </p:cNvSpPr>
          <p:nvPr/>
        </p:nvSpPr>
        <p:spPr bwMode="auto">
          <a:xfrm>
            <a:off x="-76200" y="-76200"/>
            <a:ext cx="92202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43011" name="Picture 5" descr="AG00630_">
            <a:extLst>
              <a:ext uri="{FF2B5EF4-FFF2-40B4-BE49-F238E27FC236}">
                <a16:creationId xmlns:a16="http://schemas.microsoft.com/office/drawing/2014/main" id="{F9D81C91-BD20-40B9-9BF9-0F16688C977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bluline[1]">
            <a:extLst>
              <a:ext uri="{FF2B5EF4-FFF2-40B4-BE49-F238E27FC236}">
                <a16:creationId xmlns:a16="http://schemas.microsoft.com/office/drawing/2014/main" id="{7FCC04DC-966E-40FF-8243-11C4D7CEF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14400"/>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WordArt 16" descr="White marble">
            <a:extLst>
              <a:ext uri="{FF2B5EF4-FFF2-40B4-BE49-F238E27FC236}">
                <a16:creationId xmlns:a16="http://schemas.microsoft.com/office/drawing/2014/main" id="{8E1CB5D3-54F2-419F-96D4-4B1A51323294}"/>
              </a:ext>
            </a:extLst>
          </p:cNvPr>
          <p:cNvSpPr>
            <a:spLocks noChangeArrowheads="1" noChangeShapeType="1" noTextEdit="1"/>
          </p:cNvSpPr>
          <p:nvPr/>
        </p:nvSpPr>
        <p:spPr bwMode="auto">
          <a:xfrm>
            <a:off x="1600200" y="1524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9" name="Text Box 20">
            <a:extLst>
              <a:ext uri="{FF2B5EF4-FFF2-40B4-BE49-F238E27FC236}">
                <a16:creationId xmlns:a16="http://schemas.microsoft.com/office/drawing/2014/main" id="{81CBAA29-3E37-42E7-B83C-9511C49B1F7B}"/>
              </a:ext>
            </a:extLst>
          </p:cNvPr>
          <p:cNvSpPr txBox="1">
            <a:spLocks noChangeArrowheads="1"/>
          </p:cNvSpPr>
          <p:nvPr/>
        </p:nvSpPr>
        <p:spPr bwMode="auto">
          <a:xfrm>
            <a:off x="342900" y="2391995"/>
            <a:ext cx="8382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just" eaLnBrk="1" hangingPunct="1">
              <a:spcBef>
                <a:spcPct val="50000"/>
              </a:spcBef>
              <a:buFontTx/>
              <a:buNone/>
            </a:pPr>
            <a:r>
              <a:rPr lang="vi-VN" altLang="vi-VN" b="1" dirty="0">
                <a:latin typeface="Times New Roman" panose="02020603050405020304" pitchFamily="18" charset="0"/>
                <a:cs typeface="Times New Roman" panose="02020603050405020304" pitchFamily="18" charset="0"/>
              </a:rPr>
              <a:t>- Cần phải tạo ra các cá thể sinh vật có cùng một kiểu gen .</a:t>
            </a:r>
          </a:p>
          <a:p>
            <a:pPr algn="just" eaLnBrk="1" hangingPunct="1">
              <a:spcBef>
                <a:spcPct val="50000"/>
              </a:spcBef>
              <a:buFontTx/>
              <a:buNone/>
            </a:pPr>
            <a:r>
              <a:rPr lang="vi-VN" altLang="vi-VN" b="1" dirty="0">
                <a:latin typeface="Times New Roman" panose="02020603050405020304" pitchFamily="18" charset="0"/>
                <a:cs typeface="Times New Roman" panose="02020603050405020304" pitchFamily="18" charset="0"/>
              </a:rPr>
              <a:t>- Với cây sinh sản sinh dưỡng có thể xác định mức phản ứng bằng cách cắt đồng loạt cành của cùng 1 cây đem trồng và theo dõi đặc điểm của chúng.</a:t>
            </a:r>
          </a:p>
        </p:txBody>
      </p:sp>
      <p:sp>
        <p:nvSpPr>
          <p:cNvPr id="15" name="AutoShape 8">
            <a:extLst>
              <a:ext uri="{FF2B5EF4-FFF2-40B4-BE49-F238E27FC236}">
                <a16:creationId xmlns:a16="http://schemas.microsoft.com/office/drawing/2014/main" id="{99991378-F5B5-4BA1-AD58-880A27AAFB7B}"/>
              </a:ext>
            </a:extLst>
          </p:cNvPr>
          <p:cNvSpPr>
            <a:spLocks noChangeArrowheads="1"/>
          </p:cNvSpPr>
          <p:nvPr/>
        </p:nvSpPr>
        <p:spPr bwMode="auto">
          <a:xfrm>
            <a:off x="155713" y="2133600"/>
            <a:ext cx="8839200" cy="3810000"/>
          </a:xfrm>
          <a:prstGeom prst="roundRect">
            <a:avLst>
              <a:gd name="adj" fmla="val 16667"/>
            </a:avLst>
          </a:prstGeom>
          <a:noFill/>
          <a:ln w="76200">
            <a:solidFill>
              <a:schemeClr val="folHlink"/>
            </a:solidFill>
            <a:round/>
            <a:headEnd/>
            <a:tailEnd/>
          </a:ln>
          <a:effectLst>
            <a:outerShdw blurRad="63500" dist="37026" dir="7998880" algn="ctr" rotWithShape="0">
              <a:schemeClr val="folHlink">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x-none" altLang="x-none">
              <a:latin typeface="Century Gothic" charset="0"/>
            </a:endParaRPr>
          </a:p>
        </p:txBody>
      </p:sp>
      <p:sp>
        <p:nvSpPr>
          <p:cNvPr id="16" name="Text Box 9">
            <a:extLst>
              <a:ext uri="{FF2B5EF4-FFF2-40B4-BE49-F238E27FC236}">
                <a16:creationId xmlns:a16="http://schemas.microsoft.com/office/drawing/2014/main" id="{F0AE1F2B-7A17-424B-8AAE-6CD7800FA59C}"/>
              </a:ext>
            </a:extLst>
          </p:cNvPr>
          <p:cNvSpPr txBox="1">
            <a:spLocks noChangeArrowheads="1"/>
          </p:cNvSpPr>
          <p:nvPr/>
        </p:nvSpPr>
        <p:spPr bwMode="auto">
          <a:xfrm>
            <a:off x="-76200" y="1676400"/>
            <a:ext cx="1039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6000" b="1" dirty="0">
                <a:solidFill>
                  <a:srgbClr val="FF0000"/>
                </a:solidFill>
                <a:latin typeface="Calibri" panose="020F050202020403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heckerboard(across)">
                                      <p:cBhvr>
                                        <p:cTn id="14" dur="500"/>
                                        <p:tgtEl>
                                          <p:spTgt spid="1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a:extLst>
              <a:ext uri="{FF2B5EF4-FFF2-40B4-BE49-F238E27FC236}">
                <a16:creationId xmlns:a16="http://schemas.microsoft.com/office/drawing/2014/main" id="{C4FD74FB-97D9-47A8-82E7-6CE94954F2F9}"/>
              </a:ext>
            </a:extLst>
          </p:cNvPr>
          <p:cNvSpPr>
            <a:spLocks noChangeArrowheads="1"/>
          </p:cNvSpPr>
          <p:nvPr/>
        </p:nvSpPr>
        <p:spPr bwMode="auto">
          <a:xfrm>
            <a:off x="-76200" y="-76200"/>
            <a:ext cx="92202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44034" name="Picture 5" descr="AG00630_">
            <a:extLst>
              <a:ext uri="{FF2B5EF4-FFF2-40B4-BE49-F238E27FC236}">
                <a16:creationId xmlns:a16="http://schemas.microsoft.com/office/drawing/2014/main" id="{4D1FE009-E08A-420A-97DB-CA6924D365B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7" descr="bluline[1]">
            <a:extLst>
              <a:ext uri="{FF2B5EF4-FFF2-40B4-BE49-F238E27FC236}">
                <a16:creationId xmlns:a16="http://schemas.microsoft.com/office/drawing/2014/main" id="{6B9F9449-4DCD-46C9-A6EA-305A8A04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14400"/>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WordArt 16" descr="White marble">
            <a:extLst>
              <a:ext uri="{FF2B5EF4-FFF2-40B4-BE49-F238E27FC236}">
                <a16:creationId xmlns:a16="http://schemas.microsoft.com/office/drawing/2014/main" id="{B94C3B05-EFE0-48BA-9C1E-9D3D6D53132F}"/>
              </a:ext>
            </a:extLst>
          </p:cNvPr>
          <p:cNvSpPr>
            <a:spLocks noChangeArrowheads="1" noChangeShapeType="1" noTextEdit="1"/>
          </p:cNvSpPr>
          <p:nvPr/>
        </p:nvSpPr>
        <p:spPr bwMode="auto">
          <a:xfrm>
            <a:off x="1600200" y="1524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44037" name="Rectangle 5">
            <a:extLst>
              <a:ext uri="{FF2B5EF4-FFF2-40B4-BE49-F238E27FC236}">
                <a16:creationId xmlns:a16="http://schemas.microsoft.com/office/drawing/2014/main" id="{1CFBBBC9-D906-4D56-BC80-C82087100068}"/>
              </a:ext>
            </a:extLst>
          </p:cNvPr>
          <p:cNvSpPr>
            <a:spLocks noChangeArrowheads="1"/>
          </p:cNvSpPr>
          <p:nvPr/>
        </p:nvSpPr>
        <p:spPr bwMode="auto">
          <a:xfrm>
            <a:off x="0" y="914400"/>
            <a:ext cx="750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4. Sự mềm dẻo về kiểu hình (thường biến)</a:t>
            </a:r>
            <a:endParaRPr lang="en-US" altLang="vi-VN">
              <a:latin typeface="Arial" panose="020B0604020202020204" pitchFamily="34" charset="0"/>
            </a:endParaRPr>
          </a:p>
        </p:txBody>
      </p:sp>
      <p:pic>
        <p:nvPicPr>
          <p:cNvPr id="8" name="Picture 5" descr="nhong5">
            <a:extLst>
              <a:ext uri="{FF2B5EF4-FFF2-40B4-BE49-F238E27FC236}">
                <a16:creationId xmlns:a16="http://schemas.microsoft.com/office/drawing/2014/main" id="{0EEDD800-3077-4A99-957A-6294C4BEF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133600"/>
            <a:ext cx="32813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E6AE78D6-3272-4468-88BA-D46DD0B30BC0}"/>
              </a:ext>
            </a:extLst>
          </p:cNvPr>
          <p:cNvSpPr txBox="1">
            <a:spLocks noChangeArrowheads="1"/>
          </p:cNvSpPr>
          <p:nvPr/>
        </p:nvSpPr>
        <p:spPr>
          <a:xfrm>
            <a:off x="533400" y="1444625"/>
            <a:ext cx="9144000" cy="685800"/>
          </a:xfrm>
          <a:prstGeom prst="rect">
            <a:avLst/>
          </a:prstGeom>
          <a:noFill/>
        </p:spPr>
        <p:txBody>
          <a:bodyPr/>
          <a:lstStyle/>
          <a:p>
            <a:pPr algn="just" eaLnBrk="1" hangingPunct="1">
              <a:defRPr/>
            </a:pPr>
            <a:r>
              <a:rPr lang="en-US" sz="2800" b="1" dirty="0">
                <a:solidFill>
                  <a:srgbClr val="0000FF"/>
                </a:solidFill>
                <a:latin typeface="Times New Roman" panose="02020603050405020304" pitchFamily="18" charset="0"/>
                <a:ea typeface="+mj-ea"/>
                <a:cs typeface="Times New Roman" panose="02020603050405020304" pitchFamily="18" charset="0"/>
              </a:rPr>
              <a:t>VD: </a:t>
            </a:r>
            <a:r>
              <a:rPr lang="en-US" sz="2800" b="1" dirty="0" err="1">
                <a:solidFill>
                  <a:srgbClr val="0000FF"/>
                </a:solidFill>
                <a:latin typeface="Times New Roman" panose="02020603050405020304" pitchFamily="18" charset="0"/>
                <a:ea typeface="+mj-ea"/>
                <a:cs typeface="Times New Roman" panose="02020603050405020304" pitchFamily="18" charset="0"/>
              </a:rPr>
              <a:t>Tắc</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kè</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hoa</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thay</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đổi</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màu</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sắc</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theo</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nền</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môi</a:t>
            </a:r>
            <a:r>
              <a:rPr lang="en-US" sz="2800" b="1" dirty="0">
                <a:solidFill>
                  <a:srgbClr val="0000FF"/>
                </a:solidFill>
                <a:latin typeface="Times New Roman" panose="02020603050405020304" pitchFamily="18" charset="0"/>
                <a:ea typeface="+mj-ea"/>
                <a:cs typeface="Times New Roman" panose="02020603050405020304" pitchFamily="18" charset="0"/>
              </a:rPr>
              <a:t> </a:t>
            </a:r>
            <a:r>
              <a:rPr lang="en-US" sz="2800" b="1" dirty="0" err="1">
                <a:solidFill>
                  <a:srgbClr val="0000FF"/>
                </a:solidFill>
                <a:latin typeface="Times New Roman" panose="02020603050405020304" pitchFamily="18" charset="0"/>
                <a:ea typeface="+mj-ea"/>
                <a:cs typeface="Times New Roman" panose="02020603050405020304" pitchFamily="18" charset="0"/>
              </a:rPr>
              <a:t>trường</a:t>
            </a:r>
            <a:endParaRPr lang="en-US" sz="3200" b="1" dirty="0">
              <a:solidFill>
                <a:srgbClr val="0000FF"/>
              </a:solidFill>
              <a:latin typeface="Times New Roman" panose="02020603050405020304" pitchFamily="18" charset="0"/>
              <a:ea typeface="+mj-ea"/>
              <a:cs typeface="Times New Roman" panose="02020603050405020304" pitchFamily="18" charset="0"/>
            </a:endParaRPr>
          </a:p>
        </p:txBody>
      </p:sp>
      <p:pic>
        <p:nvPicPr>
          <p:cNvPr id="50178" name="Picture 2" descr="C:\Users\NHC\Pictures\tacke tren da 1.jpg">
            <a:extLst>
              <a:ext uri="{FF2B5EF4-FFF2-40B4-BE49-F238E27FC236}">
                <a16:creationId xmlns:a16="http://schemas.microsoft.com/office/drawing/2014/main" id="{27554CEB-AD3B-45DC-82EC-905E988F2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1336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C:\Users\NHC\Pictures\tacke tren cay.jpg">
            <a:extLst>
              <a:ext uri="{FF2B5EF4-FFF2-40B4-BE49-F238E27FC236}">
                <a16:creationId xmlns:a16="http://schemas.microsoft.com/office/drawing/2014/main" id="{04C86E24-82F2-4416-AB1F-F31548A6C5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33600"/>
            <a:ext cx="312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7">
            <a:extLst>
              <a:ext uri="{FF2B5EF4-FFF2-40B4-BE49-F238E27FC236}">
                <a16:creationId xmlns:a16="http://schemas.microsoft.com/office/drawing/2014/main" id="{6A8238CF-8C74-4A4D-A57D-A80A5B44EE17}"/>
              </a:ext>
            </a:extLst>
          </p:cNvPr>
          <p:cNvSpPr>
            <a:spLocks noChangeArrowheads="1"/>
          </p:cNvSpPr>
          <p:nvPr/>
        </p:nvSpPr>
        <p:spPr bwMode="auto">
          <a:xfrm>
            <a:off x="533400" y="5715000"/>
            <a:ext cx="1905000" cy="1066800"/>
          </a:xfrm>
          <a:prstGeom prst="flowChartMagneticTap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b="1" dirty="0" err="1">
                <a:solidFill>
                  <a:srgbClr val="00B050"/>
                </a:solidFill>
                <a:latin typeface="Univers Condensed" panose="020B0506020202050204" pitchFamily="34" charset="0"/>
              </a:rPr>
              <a:t>Trên</a:t>
            </a:r>
            <a:r>
              <a:rPr lang="en-US" altLang="vi-VN" b="1" dirty="0">
                <a:solidFill>
                  <a:srgbClr val="00B050"/>
                </a:solidFill>
                <a:latin typeface="Univers Condensed" panose="020B0506020202050204" pitchFamily="34" charset="0"/>
              </a:rPr>
              <a:t> </a:t>
            </a:r>
            <a:r>
              <a:rPr lang="en-US" altLang="vi-VN" b="1" dirty="0" err="1">
                <a:solidFill>
                  <a:srgbClr val="00B050"/>
                </a:solidFill>
                <a:latin typeface="Univers Condensed" panose="020B0506020202050204" pitchFamily="34" charset="0"/>
              </a:rPr>
              <a:t>lá</a:t>
            </a:r>
            <a:r>
              <a:rPr lang="en-US" altLang="vi-VN" b="1" dirty="0">
                <a:solidFill>
                  <a:srgbClr val="00B050"/>
                </a:solidFill>
                <a:latin typeface="Univers Condensed" panose="020B0506020202050204" pitchFamily="34" charset="0"/>
              </a:rPr>
              <a:t> </a:t>
            </a:r>
            <a:r>
              <a:rPr lang="en-US" altLang="vi-VN" b="1" dirty="0" err="1">
                <a:solidFill>
                  <a:srgbClr val="00B050"/>
                </a:solidFill>
                <a:latin typeface="Univers Condensed" panose="020B0506020202050204" pitchFamily="34" charset="0"/>
              </a:rPr>
              <a:t>cây</a:t>
            </a:r>
            <a:endParaRPr lang="en-US" altLang="vi-VN" b="1" dirty="0">
              <a:solidFill>
                <a:srgbClr val="00B050"/>
              </a:solidFill>
              <a:latin typeface="Univers Condensed" panose="020B0506020202050204" pitchFamily="34" charset="0"/>
            </a:endParaRPr>
          </a:p>
        </p:txBody>
      </p:sp>
      <p:sp>
        <p:nvSpPr>
          <p:cNvPr id="15" name="AutoShape 9">
            <a:extLst>
              <a:ext uri="{FF2B5EF4-FFF2-40B4-BE49-F238E27FC236}">
                <a16:creationId xmlns:a16="http://schemas.microsoft.com/office/drawing/2014/main" id="{2B0610D1-2E97-4888-9D84-C9361D9C3931}"/>
              </a:ext>
            </a:extLst>
          </p:cNvPr>
          <p:cNvSpPr>
            <a:spLocks noChangeArrowheads="1"/>
          </p:cNvSpPr>
          <p:nvPr/>
        </p:nvSpPr>
        <p:spPr bwMode="auto">
          <a:xfrm>
            <a:off x="3505200" y="5715000"/>
            <a:ext cx="2362200" cy="1143000"/>
          </a:xfrm>
          <a:prstGeom prst="flowChartMagneticTape">
            <a:avLst/>
          </a:prstGeom>
          <a:solidFill>
            <a:schemeClr val="bg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b="1" dirty="0" err="1">
                <a:solidFill>
                  <a:srgbClr val="996633"/>
                </a:solidFill>
                <a:latin typeface="Univers Condensed" panose="020B0506020202050204" pitchFamily="34" charset="0"/>
              </a:rPr>
              <a:t>Trên</a:t>
            </a:r>
            <a:r>
              <a:rPr lang="en-US" altLang="vi-VN" b="1" dirty="0">
                <a:solidFill>
                  <a:srgbClr val="996633"/>
                </a:solidFill>
                <a:latin typeface="Univers Condensed" panose="020B0506020202050204" pitchFamily="34" charset="0"/>
              </a:rPr>
              <a:t> </a:t>
            </a:r>
            <a:r>
              <a:rPr lang="en-US" altLang="vi-VN" b="1" dirty="0" err="1">
                <a:solidFill>
                  <a:srgbClr val="996633"/>
                </a:solidFill>
                <a:latin typeface="Univers Condensed" panose="020B0506020202050204" pitchFamily="34" charset="0"/>
              </a:rPr>
              <a:t>cành</a:t>
            </a:r>
            <a:r>
              <a:rPr lang="en-US" altLang="vi-VN" b="1" dirty="0">
                <a:solidFill>
                  <a:srgbClr val="996633"/>
                </a:solidFill>
                <a:latin typeface="Univers Condensed" panose="020B0506020202050204" pitchFamily="34" charset="0"/>
              </a:rPr>
              <a:t> </a:t>
            </a:r>
            <a:r>
              <a:rPr lang="en-US" altLang="vi-VN" b="1" dirty="0" err="1">
                <a:solidFill>
                  <a:srgbClr val="996633"/>
                </a:solidFill>
                <a:latin typeface="Univers Condensed" panose="020B0506020202050204" pitchFamily="34" charset="0"/>
              </a:rPr>
              <a:t>cây</a:t>
            </a:r>
            <a:endParaRPr lang="en-US" altLang="vi-VN" b="1" dirty="0">
              <a:solidFill>
                <a:srgbClr val="996633"/>
              </a:solidFill>
              <a:latin typeface="Univers Condensed" panose="020B0506020202050204" pitchFamily="34" charset="0"/>
            </a:endParaRPr>
          </a:p>
        </p:txBody>
      </p:sp>
      <p:sp>
        <p:nvSpPr>
          <p:cNvPr id="16" name="AutoShape 9">
            <a:extLst>
              <a:ext uri="{FF2B5EF4-FFF2-40B4-BE49-F238E27FC236}">
                <a16:creationId xmlns:a16="http://schemas.microsoft.com/office/drawing/2014/main" id="{88C3D90E-DD41-4595-BF99-0CBCB2E08228}"/>
              </a:ext>
            </a:extLst>
          </p:cNvPr>
          <p:cNvSpPr>
            <a:spLocks noChangeArrowheads="1"/>
          </p:cNvSpPr>
          <p:nvPr/>
        </p:nvSpPr>
        <p:spPr bwMode="auto">
          <a:xfrm>
            <a:off x="6858000" y="5715000"/>
            <a:ext cx="1905000" cy="1143000"/>
          </a:xfrm>
          <a:prstGeom prst="flowChartMagneticTape">
            <a:avLst/>
          </a:prstGeom>
          <a:solidFill>
            <a:schemeClr val="bg1"/>
          </a:solidFill>
          <a:ln w="9525">
            <a:solidFill>
              <a:schemeClr val="tx1"/>
            </a:solidFill>
            <a:miter lim="800000"/>
            <a:headEnd/>
            <a:tailEnd/>
          </a:ln>
        </p:spPr>
        <p:txBody>
          <a:bodyPr wrap="none" anchor="ctr"/>
          <a:lstStyle/>
          <a:p>
            <a:pPr algn="ctr" eaLnBrk="1" hangingPunct="1">
              <a:defRPr/>
            </a:pPr>
            <a:r>
              <a:rPr lang="en-US" sz="3200" b="1" dirty="0" err="1">
                <a:solidFill>
                  <a:schemeClr val="bg1">
                    <a:lumMod val="50000"/>
                  </a:schemeClr>
                </a:solidFill>
                <a:latin typeface="Univers Condensed" panose="020B0506020202050204" pitchFamily="34" charset="0"/>
              </a:rPr>
              <a:t>Trên</a:t>
            </a:r>
            <a:r>
              <a:rPr lang="en-US" sz="3200" b="1" dirty="0">
                <a:solidFill>
                  <a:schemeClr val="bg1">
                    <a:lumMod val="50000"/>
                  </a:schemeClr>
                </a:solidFill>
                <a:latin typeface="Univers Condensed" panose="020B0506020202050204" pitchFamily="34" charset="0"/>
              </a:rPr>
              <a:t> </a:t>
            </a:r>
            <a:r>
              <a:rPr lang="en-US" sz="3200" b="1" dirty="0" err="1">
                <a:solidFill>
                  <a:schemeClr val="bg1">
                    <a:lumMod val="50000"/>
                  </a:schemeClr>
                </a:solidFill>
                <a:latin typeface="Univers Condensed" panose="020B0506020202050204" pitchFamily="34" charset="0"/>
              </a:rPr>
              <a:t>đá</a:t>
            </a:r>
            <a:endParaRPr lang="en-US" sz="3200" b="1" dirty="0">
              <a:solidFill>
                <a:schemeClr val="bg1">
                  <a:lumMod val="50000"/>
                </a:schemeClr>
              </a:solidFill>
              <a:latin typeface="Univers Condensed" panose="020B05060202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blinds(horizontal)">
                                      <p:cBhvr>
                                        <p:cTn id="12" dur="500"/>
                                        <p:tgtEl>
                                          <p:spTgt spid="5017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50178"/>
                                        </p:tgtEl>
                                        <p:attrNameLst>
                                          <p:attrName>style.visibility</p:attrName>
                                        </p:attrNameLst>
                                      </p:cBhvr>
                                      <p:to>
                                        <p:strVal val="visible"/>
                                      </p:to>
                                    </p:set>
                                    <p:animEffect transition="in" filter="checkerboard(across)">
                                      <p:cBhvr>
                                        <p:cTn id="28" dur="500"/>
                                        <p:tgtEl>
                                          <p:spTgt spid="5017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a:extLst>
              <a:ext uri="{FF2B5EF4-FFF2-40B4-BE49-F238E27FC236}">
                <a16:creationId xmlns:a16="http://schemas.microsoft.com/office/drawing/2014/main" id="{0A2CAFBE-2B34-43C6-96F4-1B8C27B562A7}"/>
              </a:ext>
            </a:extLst>
          </p:cNvPr>
          <p:cNvSpPr>
            <a:spLocks noChangeArrowheads="1"/>
          </p:cNvSpPr>
          <p:nvPr/>
        </p:nvSpPr>
        <p:spPr bwMode="auto">
          <a:xfrm>
            <a:off x="-76200" y="-76200"/>
            <a:ext cx="92202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45058" name="Picture 5" descr="AG00630_">
            <a:extLst>
              <a:ext uri="{FF2B5EF4-FFF2-40B4-BE49-F238E27FC236}">
                <a16:creationId xmlns:a16="http://schemas.microsoft.com/office/drawing/2014/main" id="{10645338-842C-494B-BF2A-5A53BE6922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7" descr="bluline[1]">
            <a:extLst>
              <a:ext uri="{FF2B5EF4-FFF2-40B4-BE49-F238E27FC236}">
                <a16:creationId xmlns:a16="http://schemas.microsoft.com/office/drawing/2014/main" id="{B4B537CB-1B62-4859-8FC1-0BCBE2250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14400"/>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WordArt 16" descr="White marble">
            <a:extLst>
              <a:ext uri="{FF2B5EF4-FFF2-40B4-BE49-F238E27FC236}">
                <a16:creationId xmlns:a16="http://schemas.microsoft.com/office/drawing/2014/main" id="{0D7A5272-4CF0-4BEC-BCE7-F42ADA9B2CCB}"/>
              </a:ext>
            </a:extLst>
          </p:cNvPr>
          <p:cNvSpPr>
            <a:spLocks noChangeArrowheads="1" noChangeShapeType="1" noTextEdit="1"/>
          </p:cNvSpPr>
          <p:nvPr/>
        </p:nvSpPr>
        <p:spPr bwMode="auto">
          <a:xfrm>
            <a:off x="1600200" y="1524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45061" name="Rectangle 5">
            <a:extLst>
              <a:ext uri="{FF2B5EF4-FFF2-40B4-BE49-F238E27FC236}">
                <a16:creationId xmlns:a16="http://schemas.microsoft.com/office/drawing/2014/main" id="{F9F4A86C-C9F5-4657-9E40-1B0EEA3B374B}"/>
              </a:ext>
            </a:extLst>
          </p:cNvPr>
          <p:cNvSpPr>
            <a:spLocks noChangeArrowheads="1"/>
          </p:cNvSpPr>
          <p:nvPr/>
        </p:nvSpPr>
        <p:spPr bwMode="auto">
          <a:xfrm>
            <a:off x="0" y="914400"/>
            <a:ext cx="750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4. Sự mềm dẻo về kiểu hình (thường biến)</a:t>
            </a:r>
            <a:endParaRPr lang="en-US" altLang="vi-VN">
              <a:latin typeface="Arial" panose="020B0604020202020204" pitchFamily="34" charset="0"/>
            </a:endParaRPr>
          </a:p>
        </p:txBody>
      </p:sp>
      <p:sp>
        <p:nvSpPr>
          <p:cNvPr id="45062" name="TextBox 6">
            <a:extLst>
              <a:ext uri="{FF2B5EF4-FFF2-40B4-BE49-F238E27FC236}">
                <a16:creationId xmlns:a16="http://schemas.microsoft.com/office/drawing/2014/main" id="{1E4D3FA7-F692-4C2A-B6AF-A1694A2C03D6}"/>
              </a:ext>
            </a:extLst>
          </p:cNvPr>
          <p:cNvSpPr txBox="1">
            <a:spLocks noChangeArrowheads="1"/>
          </p:cNvSpPr>
          <p:nvPr/>
        </p:nvSpPr>
        <p:spPr bwMode="auto">
          <a:xfrm>
            <a:off x="1295400" y="1752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8" name="TextBox 7">
            <a:extLst>
              <a:ext uri="{FF2B5EF4-FFF2-40B4-BE49-F238E27FC236}">
                <a16:creationId xmlns:a16="http://schemas.microsoft.com/office/drawing/2014/main" id="{582062D7-B6E0-47E6-BC75-3576ABA13FD3}"/>
              </a:ext>
            </a:extLst>
          </p:cNvPr>
          <p:cNvSpPr txBox="1">
            <a:spLocks noChangeArrowheads="1"/>
          </p:cNvSpPr>
          <p:nvPr/>
        </p:nvSpPr>
        <p:spPr bwMode="auto">
          <a:xfrm>
            <a:off x="304800" y="16764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dirty="0" err="1">
                <a:solidFill>
                  <a:srgbClr val="0070C0"/>
                </a:solidFill>
                <a:latin typeface="Times New Roman" panose="02020603050405020304" pitchFamily="18" charset="0"/>
                <a:cs typeface="Times New Roman" panose="02020603050405020304" pitchFamily="18" charset="0"/>
              </a:rPr>
              <a:t>Khái</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niệm</a:t>
            </a:r>
            <a:endParaRPr lang="en-US" altLang="vi-VN"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97F3B35-76FB-4C0C-A22A-D83F8953502C}"/>
              </a:ext>
            </a:extLst>
          </p:cNvPr>
          <p:cNvSpPr txBox="1">
            <a:spLocks noChangeArrowheads="1"/>
          </p:cNvSpPr>
          <p:nvPr/>
        </p:nvSpPr>
        <p:spPr bwMode="auto">
          <a:xfrm>
            <a:off x="533400" y="2685980"/>
            <a:ext cx="8458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just" eaLnBrk="1" hangingPunct="1">
              <a:spcBef>
                <a:spcPct val="0"/>
              </a:spcBef>
              <a:buFontTx/>
              <a:buNone/>
            </a:pPr>
            <a:r>
              <a:rPr lang="pt-BR" altLang="vi-VN" b="1" dirty="0">
                <a:latin typeface="Times New Roman" panose="02020603050405020304" pitchFamily="18" charset="0"/>
                <a:cs typeface="Times New Roman" panose="02020603050405020304" pitchFamily="18" charset="0"/>
              </a:rPr>
              <a:t>  </a:t>
            </a:r>
            <a:r>
              <a:rPr lang="vi-VN" altLang="vi-VN" b="1" dirty="0">
                <a:latin typeface="Times New Roman" panose="02020603050405020304" pitchFamily="18" charset="0"/>
                <a:cs typeface="Times New Roman" panose="02020603050405020304" pitchFamily="18" charset="0"/>
              </a:rPr>
              <a:t>Hiện tượng một cơ thể (kiểu gen) có thể thay đổi nhiều kiểu hình khác nhau trước những điều kiện môi trường khác nhau gọi là sự mềm dẻo kiểu hình hay thường biến.</a:t>
            </a:r>
            <a:endParaRPr lang="en-US" altLang="vi-VN" b="1" dirty="0">
              <a:latin typeface="Times New Roman" panose="02020603050405020304" pitchFamily="18" charset="0"/>
              <a:cs typeface="Times New Roman" panose="02020603050405020304" pitchFamily="18" charset="0"/>
            </a:endParaRPr>
          </a:p>
        </p:txBody>
      </p:sp>
      <p:sp>
        <p:nvSpPr>
          <p:cNvPr id="10" name="AutoShape 8">
            <a:extLst>
              <a:ext uri="{FF2B5EF4-FFF2-40B4-BE49-F238E27FC236}">
                <a16:creationId xmlns:a16="http://schemas.microsoft.com/office/drawing/2014/main" id="{D511A838-4FD1-4221-923A-6D60CB3A2FDC}"/>
              </a:ext>
            </a:extLst>
          </p:cNvPr>
          <p:cNvSpPr>
            <a:spLocks noChangeArrowheads="1"/>
          </p:cNvSpPr>
          <p:nvPr/>
        </p:nvSpPr>
        <p:spPr bwMode="auto">
          <a:xfrm>
            <a:off x="381000" y="2514600"/>
            <a:ext cx="8763000" cy="2438400"/>
          </a:xfrm>
          <a:prstGeom prst="roundRect">
            <a:avLst>
              <a:gd name="adj" fmla="val 16667"/>
            </a:avLst>
          </a:prstGeom>
          <a:noFill/>
          <a:ln w="76200">
            <a:solidFill>
              <a:schemeClr val="folHlink"/>
            </a:solidFill>
            <a:round/>
            <a:headEnd/>
            <a:tailEnd/>
          </a:ln>
          <a:effectLst>
            <a:outerShdw blurRad="63500" dist="37026" dir="7998880" algn="ctr" rotWithShape="0">
              <a:schemeClr val="folHlink">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x-none" altLang="x-none">
              <a:latin typeface="Century Gothic" charset="0"/>
            </a:endParaRPr>
          </a:p>
        </p:txBody>
      </p:sp>
      <p:sp>
        <p:nvSpPr>
          <p:cNvPr id="11" name="Text Box 9">
            <a:extLst>
              <a:ext uri="{FF2B5EF4-FFF2-40B4-BE49-F238E27FC236}">
                <a16:creationId xmlns:a16="http://schemas.microsoft.com/office/drawing/2014/main" id="{A25DA8F5-3FCB-4FC6-85E5-E8B58F84DA67}"/>
              </a:ext>
            </a:extLst>
          </p:cNvPr>
          <p:cNvSpPr txBox="1">
            <a:spLocks noChangeArrowheads="1"/>
          </p:cNvSpPr>
          <p:nvPr/>
        </p:nvSpPr>
        <p:spPr bwMode="auto">
          <a:xfrm>
            <a:off x="-152400" y="2108200"/>
            <a:ext cx="1022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6000" b="1">
                <a:solidFill>
                  <a:srgbClr val="FF0000"/>
                </a:solidFill>
                <a:latin typeface="Calibri" panose="020F050202020403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a:extLst>
              <a:ext uri="{FF2B5EF4-FFF2-40B4-BE49-F238E27FC236}">
                <a16:creationId xmlns:a16="http://schemas.microsoft.com/office/drawing/2014/main" id="{D34344A1-0711-4E8D-BB7E-5F329EF2A271}"/>
              </a:ext>
            </a:extLst>
          </p:cNvPr>
          <p:cNvSpPr>
            <a:spLocks noChangeArrowheads="1"/>
          </p:cNvSpPr>
          <p:nvPr/>
        </p:nvSpPr>
        <p:spPr bwMode="auto">
          <a:xfrm>
            <a:off x="-76200" y="-76200"/>
            <a:ext cx="92202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46082" name="Picture 5" descr="AG00630_">
            <a:extLst>
              <a:ext uri="{FF2B5EF4-FFF2-40B4-BE49-F238E27FC236}">
                <a16:creationId xmlns:a16="http://schemas.microsoft.com/office/drawing/2014/main" id="{FE55BED8-6A0F-4865-A838-9F638E8E73E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7" descr="bluline[1]">
            <a:extLst>
              <a:ext uri="{FF2B5EF4-FFF2-40B4-BE49-F238E27FC236}">
                <a16:creationId xmlns:a16="http://schemas.microsoft.com/office/drawing/2014/main" id="{4581B423-D910-4EB1-BFBF-E275D82A9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914400"/>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WordArt 16" descr="White marble">
            <a:extLst>
              <a:ext uri="{FF2B5EF4-FFF2-40B4-BE49-F238E27FC236}">
                <a16:creationId xmlns:a16="http://schemas.microsoft.com/office/drawing/2014/main" id="{339E7D20-DACF-49AF-9063-9CD4C2F1730D}"/>
              </a:ext>
            </a:extLst>
          </p:cNvPr>
          <p:cNvSpPr>
            <a:spLocks noChangeArrowheads="1" noChangeShapeType="1" noTextEdit="1"/>
          </p:cNvSpPr>
          <p:nvPr/>
        </p:nvSpPr>
        <p:spPr bwMode="auto">
          <a:xfrm>
            <a:off x="1600200" y="1524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III. MỨC PHẢN ỨNG CỦA KiỂU GEN </a:t>
            </a:r>
          </a:p>
        </p:txBody>
      </p:sp>
      <p:sp>
        <p:nvSpPr>
          <p:cNvPr id="46085" name="Rectangle 5">
            <a:extLst>
              <a:ext uri="{FF2B5EF4-FFF2-40B4-BE49-F238E27FC236}">
                <a16:creationId xmlns:a16="http://schemas.microsoft.com/office/drawing/2014/main" id="{48319208-BDE5-4590-AC77-9178CC021B15}"/>
              </a:ext>
            </a:extLst>
          </p:cNvPr>
          <p:cNvSpPr>
            <a:spLocks noChangeArrowheads="1"/>
          </p:cNvSpPr>
          <p:nvPr/>
        </p:nvSpPr>
        <p:spPr bwMode="auto">
          <a:xfrm>
            <a:off x="0" y="914400"/>
            <a:ext cx="750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4. Sự mềm dẻo về kiểu hình (thường biến)</a:t>
            </a:r>
            <a:endParaRPr lang="en-US" altLang="vi-VN">
              <a:latin typeface="Arial" panose="020B0604020202020204" pitchFamily="34" charset="0"/>
            </a:endParaRPr>
          </a:p>
        </p:txBody>
      </p:sp>
      <p:sp>
        <p:nvSpPr>
          <p:cNvPr id="7" name="TextBox 6">
            <a:extLst>
              <a:ext uri="{FF2B5EF4-FFF2-40B4-BE49-F238E27FC236}">
                <a16:creationId xmlns:a16="http://schemas.microsoft.com/office/drawing/2014/main" id="{CFFEFD40-4B97-48FE-971F-F9E9BF8105D5}"/>
              </a:ext>
            </a:extLst>
          </p:cNvPr>
          <p:cNvSpPr txBox="1">
            <a:spLocks noChangeArrowheads="1"/>
          </p:cNvSpPr>
          <p:nvPr/>
        </p:nvSpPr>
        <p:spPr bwMode="auto">
          <a:xfrm>
            <a:off x="457200" y="1553817"/>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dirty="0" err="1">
                <a:solidFill>
                  <a:srgbClr val="0070C0"/>
                </a:solidFill>
                <a:latin typeface="Times New Roman" panose="02020603050405020304" pitchFamily="18" charset="0"/>
                <a:cs typeface="Times New Roman" panose="02020603050405020304" pitchFamily="18" charset="0"/>
              </a:rPr>
              <a:t>Nguyên</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nhân</a:t>
            </a:r>
            <a:endParaRPr lang="en-US" altLang="vi-VN" b="1"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9B7D7FB-E34C-47E5-AE99-635E86DE002D}"/>
              </a:ext>
            </a:extLst>
          </p:cNvPr>
          <p:cNvSpPr txBox="1">
            <a:spLocks noChangeArrowheads="1"/>
          </p:cNvSpPr>
          <p:nvPr/>
        </p:nvSpPr>
        <p:spPr bwMode="auto">
          <a:xfrm>
            <a:off x="685800" y="2803078"/>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just" eaLnBrk="1" hangingPunct="1">
              <a:spcBef>
                <a:spcPct val="0"/>
              </a:spcBef>
              <a:buFontTx/>
              <a:buNone/>
            </a:pPr>
            <a:r>
              <a:rPr lang="vi-VN" altLang="vi-VN" b="1" dirty="0">
                <a:latin typeface="Times New Roman" panose="02020603050405020304" pitchFamily="18" charset="0"/>
                <a:cs typeface="Times New Roman" panose="02020603050405020304" pitchFamily="18" charset="0"/>
              </a:rPr>
              <a:t>Do sự điều chỉnh về sinh lí giúp SV th</a:t>
            </a:r>
            <a:r>
              <a:rPr lang="en-US" altLang="vi-VN" b="1" dirty="0" err="1">
                <a:latin typeface="Times New Roman" panose="02020603050405020304" pitchFamily="18" charset="0"/>
                <a:cs typeface="Times New Roman" panose="02020603050405020304" pitchFamily="18" charset="0"/>
              </a:rPr>
              <a:t>i</a:t>
            </a:r>
            <a:r>
              <a:rPr lang="en-US" altLang="vi-VN" b="1" dirty="0">
                <a:latin typeface="Times New Roman" panose="02020603050405020304" pitchFamily="18" charset="0"/>
                <a:cs typeface="Times New Roman" panose="02020603050405020304" pitchFamily="18" charset="0"/>
              </a:rPr>
              <a:t>́</a:t>
            </a:r>
            <a:r>
              <a:rPr lang="vi-VN" altLang="vi-VN" b="1" dirty="0">
                <a:latin typeface="Times New Roman" panose="02020603050405020304" pitchFamily="18" charset="0"/>
                <a:cs typeface="Times New Roman" panose="02020603050405020304" pitchFamily="18" charset="0"/>
              </a:rPr>
              <a:t>ch nghi với những thay đổi của môi trường.</a:t>
            </a:r>
            <a:endParaRPr lang="en-US" altLang="vi-VN" b="1" dirty="0">
              <a:latin typeface="Times New Roman" panose="02020603050405020304" pitchFamily="18" charset="0"/>
              <a:cs typeface="Times New Roman" panose="02020603050405020304" pitchFamily="18" charset="0"/>
            </a:endParaRPr>
          </a:p>
        </p:txBody>
      </p:sp>
      <p:sp>
        <p:nvSpPr>
          <p:cNvPr id="11" name="AutoShape 8">
            <a:extLst>
              <a:ext uri="{FF2B5EF4-FFF2-40B4-BE49-F238E27FC236}">
                <a16:creationId xmlns:a16="http://schemas.microsoft.com/office/drawing/2014/main" id="{F7B7B51A-B2E5-4684-ADDE-5A6DAE43D965}"/>
              </a:ext>
            </a:extLst>
          </p:cNvPr>
          <p:cNvSpPr>
            <a:spLocks noChangeArrowheads="1"/>
          </p:cNvSpPr>
          <p:nvPr/>
        </p:nvSpPr>
        <p:spPr bwMode="auto">
          <a:xfrm>
            <a:off x="652462" y="2441575"/>
            <a:ext cx="7805738" cy="1800225"/>
          </a:xfrm>
          <a:prstGeom prst="roundRect">
            <a:avLst>
              <a:gd name="adj" fmla="val 16667"/>
            </a:avLst>
          </a:prstGeom>
          <a:noFill/>
          <a:ln w="76200">
            <a:solidFill>
              <a:schemeClr val="folHlink"/>
            </a:solidFill>
            <a:round/>
            <a:headEnd/>
            <a:tailEnd/>
          </a:ln>
          <a:effectLst>
            <a:outerShdw blurRad="63500" dist="37026" dir="7998880" algn="ctr" rotWithShape="0">
              <a:schemeClr val="folHlink">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x-none" altLang="x-none">
              <a:latin typeface="Century Gothic" charset="0"/>
            </a:endParaRPr>
          </a:p>
        </p:txBody>
      </p:sp>
      <p:sp>
        <p:nvSpPr>
          <p:cNvPr id="12" name="Text Box 9">
            <a:extLst>
              <a:ext uri="{FF2B5EF4-FFF2-40B4-BE49-F238E27FC236}">
                <a16:creationId xmlns:a16="http://schemas.microsoft.com/office/drawing/2014/main" id="{ECFBC454-5011-43FB-8BC1-505592DC8C0E}"/>
              </a:ext>
            </a:extLst>
          </p:cNvPr>
          <p:cNvSpPr txBox="1">
            <a:spLocks noChangeArrowheads="1"/>
          </p:cNvSpPr>
          <p:nvPr/>
        </p:nvSpPr>
        <p:spPr bwMode="auto">
          <a:xfrm>
            <a:off x="-152400" y="2108200"/>
            <a:ext cx="1022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6000" b="1">
                <a:solidFill>
                  <a:srgbClr val="FF0000"/>
                </a:solidFill>
                <a:latin typeface="Calibri" panose="020F050202020403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a:extLst>
              <a:ext uri="{FF2B5EF4-FFF2-40B4-BE49-F238E27FC236}">
                <a16:creationId xmlns:a16="http://schemas.microsoft.com/office/drawing/2014/main" id="{342112D9-B99D-48F2-A7BF-B8575578F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581400" y="31242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51">
            <a:extLst>
              <a:ext uri="{FF2B5EF4-FFF2-40B4-BE49-F238E27FC236}">
                <a16:creationId xmlns:a16="http://schemas.microsoft.com/office/drawing/2014/main" id="{2C6E3268-36B4-410D-833F-00862DF12871}"/>
              </a:ext>
            </a:extLst>
          </p:cNvPr>
          <p:cNvSpPr>
            <a:spLocks noChangeArrowheads="1"/>
          </p:cNvSpPr>
          <p:nvPr/>
        </p:nvSpPr>
        <p:spPr bwMode="auto">
          <a:xfrm>
            <a:off x="0" y="0"/>
            <a:ext cx="9144000" cy="1066800"/>
          </a:xfrm>
          <a:prstGeom prst="rect">
            <a:avLst/>
          </a:prstGeom>
          <a:gradFill rotWithShape="1">
            <a:gsLst>
              <a:gs pos="0">
                <a:srgbClr val="0CF0A9"/>
              </a:gs>
              <a:gs pos="100000">
                <a:srgbClr val="066F4E"/>
              </a:gs>
            </a:gsLst>
            <a:path path="rect">
              <a:fillToRect l="100000" b="100000"/>
            </a:path>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19459" name="Picture 53" descr="bubblesCLR">
            <a:extLst>
              <a:ext uri="{FF2B5EF4-FFF2-40B4-BE49-F238E27FC236}">
                <a16:creationId xmlns:a16="http://schemas.microsoft.com/office/drawing/2014/main" id="{4D0906A2-ADFC-404C-9E49-FDFCBA56BF1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200" y="152400"/>
            <a:ext cx="1371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WordArt 11">
            <a:extLst>
              <a:ext uri="{FF2B5EF4-FFF2-40B4-BE49-F238E27FC236}">
                <a16:creationId xmlns:a16="http://schemas.microsoft.com/office/drawing/2014/main" id="{0EBEB412-A564-4B28-B91A-3912C50B8682}"/>
              </a:ext>
            </a:extLst>
          </p:cNvPr>
          <p:cNvSpPr>
            <a:spLocks noChangeArrowheads="1" noChangeShapeType="1" noTextEdit="1"/>
          </p:cNvSpPr>
          <p:nvPr/>
        </p:nvSpPr>
        <p:spPr bwMode="auto">
          <a:xfrm>
            <a:off x="1371600" y="76200"/>
            <a:ext cx="77724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effectLst>
                  <a:outerShdw dist="35921" dir="2700000" algn="ctr" rotWithShape="0">
                    <a:srgbClr val="C0C0C0">
                      <a:alpha val="79999"/>
                    </a:srgbClr>
                  </a:outerShdw>
                </a:effectLst>
                <a:cs typeface="Arial" panose="020B0604020202020204" pitchFamily="34" charset="0"/>
              </a:rPr>
              <a:t>ẢNH HƯỞNG CỦA MÔI TRƯỜNG LÊN SỰ BIỂU HIỆN CỦA GEN  </a:t>
            </a:r>
            <a:endParaRPr lang="en-US" sz="3600" b="1" kern="10">
              <a:effectLst>
                <a:outerShdw dist="35921" dir="2700000" algn="ctr" rotWithShape="0">
                  <a:srgbClr val="C0C0C0">
                    <a:alpha val="79999"/>
                  </a:srgbClr>
                </a:outerShdw>
              </a:effectLst>
              <a:cs typeface="Arial" panose="020B0604020202020204" pitchFamily="34" charset="0"/>
            </a:endParaRPr>
          </a:p>
        </p:txBody>
      </p:sp>
      <p:sp>
        <p:nvSpPr>
          <p:cNvPr id="7" name="TextBox 6">
            <a:extLst>
              <a:ext uri="{FF2B5EF4-FFF2-40B4-BE49-F238E27FC236}">
                <a16:creationId xmlns:a16="http://schemas.microsoft.com/office/drawing/2014/main" id="{1A9B2225-B3F0-4209-914B-B9AF3903268C}"/>
              </a:ext>
            </a:extLst>
          </p:cNvPr>
          <p:cNvSpPr txBox="1">
            <a:spLocks noChangeArrowheads="1"/>
          </p:cNvSpPr>
          <p:nvPr/>
        </p:nvSpPr>
        <p:spPr bwMode="auto">
          <a:xfrm>
            <a:off x="0" y="1135063"/>
            <a:ext cx="91440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I. MỐI QUAN HỆ GIỮA GEN VÀ TÍNH TRẠNG</a:t>
            </a:r>
          </a:p>
          <a:p>
            <a:pPr eaLnBrk="1" hangingPunct="1">
              <a:spcBef>
                <a:spcPct val="0"/>
              </a:spcBef>
              <a:buFontTx/>
              <a:buNone/>
            </a:pPr>
            <a:endParaRPr lang="en-US" altLang="vi-VN" sz="1800" b="1">
              <a:solidFill>
                <a:srgbClr val="C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II. SỰ TƯƠNG TÁC GIỮA KIỂU GEN VÀ MÔI TRƯỜNG</a:t>
            </a:r>
          </a:p>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    1. Ví dụ</a:t>
            </a:r>
          </a:p>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    2. Kết luận</a:t>
            </a:r>
          </a:p>
          <a:p>
            <a:pPr eaLnBrk="1" hangingPunct="1">
              <a:spcBef>
                <a:spcPct val="0"/>
              </a:spcBef>
              <a:buFontTx/>
              <a:buNone/>
            </a:pPr>
            <a:endParaRPr lang="en-US" altLang="vi-VN" sz="1800" b="1">
              <a:solidFill>
                <a:srgbClr val="C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III. MỨC PHẢN ỨNG CỦA KIỂU GEN</a:t>
            </a:r>
          </a:p>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    1. Khái niệm</a:t>
            </a:r>
          </a:p>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    2. Đặc điểm</a:t>
            </a:r>
          </a:p>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    3. Phương pháp xác định mức phản ứng</a:t>
            </a:r>
          </a:p>
          <a:p>
            <a:pPr eaLnBrk="1" hangingPunct="1">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    4. Sự mềm dẻo về kiểu hình (thường biến)</a:t>
            </a:r>
          </a:p>
        </p:txBody>
      </p:sp>
      <p:grpSp>
        <p:nvGrpSpPr>
          <p:cNvPr id="19462" name="Group 13">
            <a:extLst>
              <a:ext uri="{FF2B5EF4-FFF2-40B4-BE49-F238E27FC236}">
                <a16:creationId xmlns:a16="http://schemas.microsoft.com/office/drawing/2014/main" id="{0B7CB688-4EEF-4E8F-985D-20BA5ED1D2BF}"/>
              </a:ext>
            </a:extLst>
          </p:cNvPr>
          <p:cNvGrpSpPr>
            <a:grpSpLocks/>
          </p:cNvGrpSpPr>
          <p:nvPr/>
        </p:nvGrpSpPr>
        <p:grpSpPr bwMode="auto">
          <a:xfrm>
            <a:off x="7696200" y="3124200"/>
            <a:ext cx="1447800" cy="3581400"/>
            <a:chOff x="5057" y="3339"/>
            <a:chExt cx="397" cy="811"/>
          </a:xfrm>
        </p:grpSpPr>
        <p:pic>
          <p:nvPicPr>
            <p:cNvPr id="19463" name="Picture 14">
              <a:extLst>
                <a:ext uri="{FF2B5EF4-FFF2-40B4-BE49-F238E27FC236}">
                  <a16:creationId xmlns:a16="http://schemas.microsoft.com/office/drawing/2014/main" id="{0F2D47E3-56CA-452C-AFBD-DD608630B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 y="3339"/>
              <a:ext cx="30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5">
              <a:extLst>
                <a:ext uri="{FF2B5EF4-FFF2-40B4-BE49-F238E27FC236}">
                  <a16:creationId xmlns:a16="http://schemas.microsoft.com/office/drawing/2014/main" id="{747EDDA2-5F42-4942-B91D-E74EF0EC7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 y="3566"/>
              <a:ext cx="397"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stock-vector-autumn-scenery-58896992">
            <a:extLst>
              <a:ext uri="{FF2B5EF4-FFF2-40B4-BE49-F238E27FC236}">
                <a16:creationId xmlns:a16="http://schemas.microsoft.com/office/drawing/2014/main" id="{9EDF94E8-C3F0-4D06-B178-1F010E451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45"/>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WordArt 5">
            <a:extLst>
              <a:ext uri="{FF2B5EF4-FFF2-40B4-BE49-F238E27FC236}">
                <a16:creationId xmlns:a16="http://schemas.microsoft.com/office/drawing/2014/main" id="{BADEA997-E4E7-4073-947B-98A165AD930D}"/>
              </a:ext>
            </a:extLst>
          </p:cNvPr>
          <p:cNvSpPr>
            <a:spLocks noChangeArrowheads="1" noChangeShapeType="1" noTextEdit="1"/>
          </p:cNvSpPr>
          <p:nvPr/>
        </p:nvSpPr>
        <p:spPr bwMode="auto">
          <a:xfrm>
            <a:off x="838200" y="2362200"/>
            <a:ext cx="7029450" cy="18288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FF00FF"/>
                </a:solidFill>
                <a:effectLst>
                  <a:outerShdw dist="35921" dir="2700000" algn="ctr" rotWithShape="0">
                    <a:srgbClr val="990000">
                      <a:alpha val="74997"/>
                    </a:srgbClr>
                  </a:outerShdw>
                </a:effectLst>
                <a:latin typeface="Times New Roman" panose="02020603050405020304" pitchFamily="18" charset="0"/>
                <a:cs typeface="Times New Roman" panose="02020603050405020304" pitchFamily="18" charset="0"/>
              </a:rPr>
              <a:t>XIN CHÂN THÀNH CẢM ƠN</a:t>
            </a:r>
            <a:endParaRPr lang="en-US" sz="3600" kern="10">
              <a:ln w="19050">
                <a:solidFill>
                  <a:srgbClr val="99CCFF"/>
                </a:solidFill>
                <a:round/>
                <a:headEnd/>
                <a:tailEnd/>
              </a:ln>
              <a:solidFill>
                <a:srgbClr val="FF00FF"/>
              </a:solidFill>
              <a:effectLst>
                <a:outerShdw dist="35921" dir="2700000" algn="ctr" rotWithShape="0">
                  <a:srgbClr val="990000">
                    <a:alpha val="7499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a:extLst>
              <a:ext uri="{FF2B5EF4-FFF2-40B4-BE49-F238E27FC236}">
                <a16:creationId xmlns:a16="http://schemas.microsoft.com/office/drawing/2014/main" id="{7DA83C87-932C-4513-B51E-2D2BE3EFBA53}"/>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22530" name="Picture 5" descr="AG00630_">
            <a:extLst>
              <a:ext uri="{FF2B5EF4-FFF2-40B4-BE49-F238E27FC236}">
                <a16:creationId xmlns:a16="http://schemas.microsoft.com/office/drawing/2014/main" id="{DACF4C30-E992-4E07-BD06-17469124984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7" descr="bluline[1]">
            <a:extLst>
              <a:ext uri="{FF2B5EF4-FFF2-40B4-BE49-F238E27FC236}">
                <a16:creationId xmlns:a16="http://schemas.microsoft.com/office/drawing/2014/main" id="{DF06E8CA-51FC-4E83-B0B1-7ABA5D5AF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62200" y="8350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a:extLst>
              <a:ext uri="{FF2B5EF4-FFF2-40B4-BE49-F238E27FC236}">
                <a16:creationId xmlns:a16="http://schemas.microsoft.com/office/drawing/2014/main" id="{4BC7AF4A-BE0E-4D41-B4D5-0B4F6C52A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4744">
            <a:off x="0" y="5410200"/>
            <a:ext cx="99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16" descr="White marble">
            <a:extLst>
              <a:ext uri="{FF2B5EF4-FFF2-40B4-BE49-F238E27FC236}">
                <a16:creationId xmlns:a16="http://schemas.microsoft.com/office/drawing/2014/main" id="{968D42B9-3E71-4206-B256-66B660FEF625}"/>
              </a:ext>
            </a:extLst>
          </p:cNvPr>
          <p:cNvSpPr>
            <a:spLocks noChangeArrowheads="1" noChangeShapeType="1" noTextEdit="1"/>
          </p:cNvSpPr>
          <p:nvPr/>
        </p:nvSpPr>
        <p:spPr bwMode="auto">
          <a:xfrm>
            <a:off x="1600200" y="2286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5"/>
                  <a:srcRect/>
                  <a:tile tx="0" ty="0" sx="100000" sy="100000" flip="none" algn="tl"/>
                </a:blipFill>
                <a:latin typeface="Times New Roman" panose="02020603050405020304" pitchFamily="18" charset="0"/>
                <a:cs typeface="Times New Roman" panose="02020603050405020304" pitchFamily="18" charset="0"/>
              </a:rPr>
              <a:t>I. MỐI QUAN HỆ GiỮA GEN VÀ TÍNH TRẠNG</a:t>
            </a:r>
          </a:p>
        </p:txBody>
      </p:sp>
      <p:sp>
        <p:nvSpPr>
          <p:cNvPr id="7" name="Text Box 9">
            <a:extLst>
              <a:ext uri="{FF2B5EF4-FFF2-40B4-BE49-F238E27FC236}">
                <a16:creationId xmlns:a16="http://schemas.microsoft.com/office/drawing/2014/main" id="{AC3C9622-1430-4B16-B6A5-D994F25FF39C}"/>
              </a:ext>
            </a:extLst>
          </p:cNvPr>
          <p:cNvSpPr txBox="1">
            <a:spLocks noChangeArrowheads="1"/>
          </p:cNvSpPr>
          <p:nvPr/>
        </p:nvSpPr>
        <p:spPr bwMode="auto">
          <a:xfrm>
            <a:off x="381000" y="13716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b="1" dirty="0" err="1">
                <a:latin typeface="Times New Roman" panose="02020603050405020304" pitchFamily="18" charset="0"/>
                <a:cs typeface="Times New Roman" panose="02020603050405020304" pitchFamily="18" charset="0"/>
              </a:rPr>
              <a:t>Sơ</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đồ</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mối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quan</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hệ</a:t>
            </a:r>
            <a:r>
              <a:rPr lang="en-US" altLang="vi-VN" b="1" dirty="0">
                <a:latin typeface="Times New Roman" panose="02020603050405020304" pitchFamily="18" charset="0"/>
                <a:cs typeface="Times New Roman" panose="02020603050405020304" pitchFamily="18" charset="0"/>
              </a:rPr>
              <a:t> gen </a:t>
            </a:r>
            <a:r>
              <a:rPr lang="en-US" altLang="vi-VN" b="1" dirty="0" err="1">
                <a:latin typeface="Times New Roman" panose="02020603050405020304" pitchFamily="18" charset="0"/>
                <a:cs typeface="Times New Roman" panose="02020603050405020304" pitchFamily="18" charset="0"/>
              </a:rPr>
              <a:t>và</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tính</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trạng</a:t>
            </a:r>
            <a:r>
              <a:rPr lang="en-US" altLang="vi-VN" b="1" dirty="0">
                <a:latin typeface="Times New Roman" panose="02020603050405020304" pitchFamily="18" charset="0"/>
                <a:cs typeface="Times New Roman" panose="02020603050405020304" pitchFamily="18" charset="0"/>
              </a:rPr>
              <a:t> </a:t>
            </a:r>
          </a:p>
        </p:txBody>
      </p:sp>
      <p:sp>
        <p:nvSpPr>
          <p:cNvPr id="8" name="Rectangle 16">
            <a:extLst>
              <a:ext uri="{FF2B5EF4-FFF2-40B4-BE49-F238E27FC236}">
                <a16:creationId xmlns:a16="http://schemas.microsoft.com/office/drawing/2014/main" id="{223CFAB2-FE01-409F-A020-A152149FC379}"/>
              </a:ext>
            </a:extLst>
          </p:cNvPr>
          <p:cNvSpPr>
            <a:spLocks noChangeArrowheads="1"/>
          </p:cNvSpPr>
          <p:nvPr/>
        </p:nvSpPr>
        <p:spPr bwMode="auto">
          <a:xfrm>
            <a:off x="252413" y="2433638"/>
            <a:ext cx="1727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sz="2400" b="1">
                <a:latin typeface="VNI-Times" pitchFamily="2" charset="0"/>
              </a:rPr>
              <a:t>Gen (ADN) </a:t>
            </a:r>
            <a:r>
              <a:rPr lang="en-US" altLang="vi-VN" sz="2400" b="1" i="1">
                <a:latin typeface="VNI-Times" pitchFamily="2" charset="0"/>
              </a:rPr>
              <a:t> </a:t>
            </a:r>
            <a:endParaRPr lang="en-US" altLang="vi-VN" sz="2400" b="1" u="sng">
              <a:latin typeface="VNI-Times" pitchFamily="2" charset="0"/>
            </a:endParaRPr>
          </a:p>
        </p:txBody>
      </p:sp>
      <p:grpSp>
        <p:nvGrpSpPr>
          <p:cNvPr id="2" name="Group 17">
            <a:extLst>
              <a:ext uri="{FF2B5EF4-FFF2-40B4-BE49-F238E27FC236}">
                <a16:creationId xmlns:a16="http://schemas.microsoft.com/office/drawing/2014/main" id="{92FC5CC4-17A0-453E-8DD8-F0A8B030A73F}"/>
              </a:ext>
            </a:extLst>
          </p:cNvPr>
          <p:cNvGrpSpPr>
            <a:grpSpLocks/>
          </p:cNvGrpSpPr>
          <p:nvPr/>
        </p:nvGrpSpPr>
        <p:grpSpPr bwMode="auto">
          <a:xfrm>
            <a:off x="1879600" y="2433638"/>
            <a:ext cx="1730375" cy="360362"/>
            <a:chOff x="1002" y="1434"/>
            <a:chExt cx="1090" cy="227"/>
          </a:xfrm>
        </p:grpSpPr>
        <p:sp>
          <p:nvSpPr>
            <p:cNvPr id="22550" name="Rectangle 18">
              <a:extLst>
                <a:ext uri="{FF2B5EF4-FFF2-40B4-BE49-F238E27FC236}">
                  <a16:creationId xmlns:a16="http://schemas.microsoft.com/office/drawing/2014/main" id="{034D1AA6-58DE-422A-A47C-742DCA33D64A}"/>
                </a:ext>
              </a:extLst>
            </p:cNvPr>
            <p:cNvSpPr>
              <a:spLocks noChangeArrowheads="1"/>
            </p:cNvSpPr>
            <p:nvPr/>
          </p:nvSpPr>
          <p:spPr bwMode="auto">
            <a:xfrm>
              <a:off x="1366" y="143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sz="2400" b="1">
                  <a:latin typeface="VNI-Times" pitchFamily="2" charset="0"/>
                </a:rPr>
                <a:t>mARN </a:t>
              </a:r>
              <a:r>
                <a:rPr lang="en-US" altLang="vi-VN" sz="2400" b="1" i="1">
                  <a:latin typeface="VNI-Times" pitchFamily="2" charset="0"/>
                </a:rPr>
                <a:t> </a:t>
              </a:r>
              <a:endParaRPr lang="en-US" altLang="vi-VN" sz="2400" b="1" u="sng">
                <a:latin typeface="VNI-Times" pitchFamily="2" charset="0"/>
              </a:endParaRPr>
            </a:p>
          </p:txBody>
        </p:sp>
        <p:sp>
          <p:nvSpPr>
            <p:cNvPr id="22551" name="Line 19">
              <a:extLst>
                <a:ext uri="{FF2B5EF4-FFF2-40B4-BE49-F238E27FC236}">
                  <a16:creationId xmlns:a16="http://schemas.microsoft.com/office/drawing/2014/main" id="{664DAC88-52AE-4179-866E-C30B79A7BC31}"/>
                </a:ext>
              </a:extLst>
            </p:cNvPr>
            <p:cNvSpPr>
              <a:spLocks noChangeShapeType="1"/>
            </p:cNvSpPr>
            <p:nvPr/>
          </p:nvSpPr>
          <p:spPr bwMode="auto">
            <a:xfrm>
              <a:off x="1002" y="1570"/>
              <a:ext cx="40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2" name="Rectangle 29">
            <a:extLst>
              <a:ext uri="{FF2B5EF4-FFF2-40B4-BE49-F238E27FC236}">
                <a16:creationId xmlns:a16="http://schemas.microsoft.com/office/drawing/2014/main" id="{E1132411-243C-4B5B-B8B3-08311F0C1B96}"/>
              </a:ext>
            </a:extLst>
          </p:cNvPr>
          <p:cNvSpPr>
            <a:spLocks noChangeArrowheads="1"/>
          </p:cNvSpPr>
          <p:nvPr/>
        </p:nvSpPr>
        <p:spPr bwMode="auto">
          <a:xfrm>
            <a:off x="1692275" y="2319338"/>
            <a:ext cx="9350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sz="2200" b="1">
                <a:solidFill>
                  <a:srgbClr val="CC3300"/>
                </a:solidFill>
                <a:latin typeface="Times New Roman" panose="02020603050405020304" pitchFamily="18" charset="0"/>
              </a:rPr>
              <a:t>Phiên mã</a:t>
            </a:r>
            <a:endParaRPr lang="en-US" altLang="vi-VN" sz="2200" b="1" u="sng">
              <a:solidFill>
                <a:srgbClr val="CC3300"/>
              </a:solidFill>
              <a:latin typeface="VNI-Times" pitchFamily="2" charset="0"/>
            </a:endParaRPr>
          </a:p>
        </p:txBody>
      </p:sp>
      <p:grpSp>
        <p:nvGrpSpPr>
          <p:cNvPr id="3" name="Group 20">
            <a:extLst>
              <a:ext uri="{FF2B5EF4-FFF2-40B4-BE49-F238E27FC236}">
                <a16:creationId xmlns:a16="http://schemas.microsoft.com/office/drawing/2014/main" id="{18890A50-0D27-4B09-AEB5-9A2F2BE9D2BC}"/>
              </a:ext>
            </a:extLst>
          </p:cNvPr>
          <p:cNvGrpSpPr>
            <a:grpSpLocks/>
          </p:cNvGrpSpPr>
          <p:nvPr/>
        </p:nvGrpSpPr>
        <p:grpSpPr bwMode="auto">
          <a:xfrm>
            <a:off x="3492500" y="2433638"/>
            <a:ext cx="2316163" cy="360362"/>
            <a:chOff x="2018" y="1434"/>
            <a:chExt cx="1459" cy="227"/>
          </a:xfrm>
        </p:grpSpPr>
        <p:sp>
          <p:nvSpPr>
            <p:cNvPr id="22548" name="Rectangle 21">
              <a:extLst>
                <a:ext uri="{FF2B5EF4-FFF2-40B4-BE49-F238E27FC236}">
                  <a16:creationId xmlns:a16="http://schemas.microsoft.com/office/drawing/2014/main" id="{7596828E-96BA-47C8-92B8-D782042B175F}"/>
                </a:ext>
              </a:extLst>
            </p:cNvPr>
            <p:cNvSpPr>
              <a:spLocks noChangeArrowheads="1"/>
            </p:cNvSpPr>
            <p:nvPr/>
          </p:nvSpPr>
          <p:spPr bwMode="auto">
            <a:xfrm>
              <a:off x="2472" y="1434"/>
              <a:ext cx="100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sz="2400" b="1" dirty="0" err="1">
                  <a:latin typeface="VNI-Times" pitchFamily="2" charset="0"/>
                </a:rPr>
                <a:t>Chuỗi</a:t>
              </a:r>
              <a:r>
                <a:rPr lang="en-US" altLang="vi-VN" sz="2400" b="1" dirty="0">
                  <a:latin typeface="VNI-Times" pitchFamily="2" charset="0"/>
                </a:rPr>
                <a:t> </a:t>
              </a:r>
              <a:r>
                <a:rPr lang="en-US" altLang="vi-VN" sz="2200" b="1" dirty="0" err="1">
                  <a:latin typeface="VNI-Times" pitchFamily="2" charset="0"/>
                </a:rPr>
                <a:t>polipeptid</a:t>
              </a:r>
              <a:endParaRPr lang="en-US" altLang="vi-VN" sz="2200" b="1" u="sng" dirty="0">
                <a:latin typeface="VNI-Times" pitchFamily="2" charset="0"/>
              </a:endParaRPr>
            </a:p>
          </p:txBody>
        </p:sp>
        <p:sp>
          <p:nvSpPr>
            <p:cNvPr id="22549" name="Line 22">
              <a:extLst>
                <a:ext uri="{FF2B5EF4-FFF2-40B4-BE49-F238E27FC236}">
                  <a16:creationId xmlns:a16="http://schemas.microsoft.com/office/drawing/2014/main" id="{A20E5E0B-C5DE-4C88-A9CE-EC327DAED9CD}"/>
                </a:ext>
              </a:extLst>
            </p:cNvPr>
            <p:cNvSpPr>
              <a:spLocks noChangeShapeType="1"/>
            </p:cNvSpPr>
            <p:nvPr/>
          </p:nvSpPr>
          <p:spPr bwMode="auto">
            <a:xfrm>
              <a:off x="2018" y="1570"/>
              <a:ext cx="49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 name="Rectangle 30">
            <a:extLst>
              <a:ext uri="{FF2B5EF4-FFF2-40B4-BE49-F238E27FC236}">
                <a16:creationId xmlns:a16="http://schemas.microsoft.com/office/drawing/2014/main" id="{988B8265-10C1-4D01-B78C-FB27012B113F}"/>
              </a:ext>
            </a:extLst>
          </p:cNvPr>
          <p:cNvSpPr>
            <a:spLocks noChangeArrowheads="1"/>
          </p:cNvSpPr>
          <p:nvPr/>
        </p:nvSpPr>
        <p:spPr bwMode="auto">
          <a:xfrm>
            <a:off x="3419475" y="2305050"/>
            <a:ext cx="9350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sz="2200" b="1">
                <a:solidFill>
                  <a:srgbClr val="C00000"/>
                </a:solidFill>
                <a:latin typeface="Times New Roman" panose="02020603050405020304" pitchFamily="18" charset="0"/>
              </a:rPr>
              <a:t>Dịch mã</a:t>
            </a:r>
            <a:endParaRPr lang="en-US" altLang="vi-VN" sz="2200" b="1" u="sng">
              <a:solidFill>
                <a:srgbClr val="C00000"/>
              </a:solidFill>
              <a:latin typeface="VNI-Times" pitchFamily="2" charset="0"/>
            </a:endParaRPr>
          </a:p>
        </p:txBody>
      </p:sp>
      <p:grpSp>
        <p:nvGrpSpPr>
          <p:cNvPr id="4" name="Group 23">
            <a:extLst>
              <a:ext uri="{FF2B5EF4-FFF2-40B4-BE49-F238E27FC236}">
                <a16:creationId xmlns:a16="http://schemas.microsoft.com/office/drawing/2014/main" id="{62FFBB1D-BBFB-48CC-B64D-DFE7052E910F}"/>
              </a:ext>
            </a:extLst>
          </p:cNvPr>
          <p:cNvGrpSpPr>
            <a:grpSpLocks/>
          </p:cNvGrpSpPr>
          <p:nvPr/>
        </p:nvGrpSpPr>
        <p:grpSpPr bwMode="auto">
          <a:xfrm>
            <a:off x="5653088" y="2433638"/>
            <a:ext cx="1728787" cy="360362"/>
            <a:chOff x="3379" y="1434"/>
            <a:chExt cx="1089" cy="227"/>
          </a:xfrm>
        </p:grpSpPr>
        <p:sp>
          <p:nvSpPr>
            <p:cNvPr id="22546" name="Rectangle 24">
              <a:extLst>
                <a:ext uri="{FF2B5EF4-FFF2-40B4-BE49-F238E27FC236}">
                  <a16:creationId xmlns:a16="http://schemas.microsoft.com/office/drawing/2014/main" id="{C8D07136-7149-4048-AB27-278E31AF457C}"/>
                </a:ext>
              </a:extLst>
            </p:cNvPr>
            <p:cNvSpPr>
              <a:spLocks noChangeArrowheads="1"/>
            </p:cNvSpPr>
            <p:nvPr/>
          </p:nvSpPr>
          <p:spPr bwMode="auto">
            <a:xfrm>
              <a:off x="3742" y="143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sz="2400" b="1">
                  <a:latin typeface="Times New Roman" panose="02020603050405020304" pitchFamily="18" charset="0"/>
                </a:rPr>
                <a:t>Prôtêin</a:t>
              </a:r>
              <a:endParaRPr lang="en-US" altLang="vi-VN" sz="2400" b="1" u="sng">
                <a:latin typeface="VNI-Times" pitchFamily="2" charset="0"/>
              </a:endParaRPr>
            </a:p>
          </p:txBody>
        </p:sp>
        <p:sp>
          <p:nvSpPr>
            <p:cNvPr id="22547" name="Line 25">
              <a:extLst>
                <a:ext uri="{FF2B5EF4-FFF2-40B4-BE49-F238E27FC236}">
                  <a16:creationId xmlns:a16="http://schemas.microsoft.com/office/drawing/2014/main" id="{064E96FC-2B19-4AFE-97B7-955B64A0565F}"/>
                </a:ext>
              </a:extLst>
            </p:cNvPr>
            <p:cNvSpPr>
              <a:spLocks noChangeShapeType="1"/>
            </p:cNvSpPr>
            <p:nvPr/>
          </p:nvSpPr>
          <p:spPr bwMode="auto">
            <a:xfrm>
              <a:off x="3379" y="1570"/>
              <a:ext cx="40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6">
            <a:extLst>
              <a:ext uri="{FF2B5EF4-FFF2-40B4-BE49-F238E27FC236}">
                <a16:creationId xmlns:a16="http://schemas.microsoft.com/office/drawing/2014/main" id="{508F6782-9A42-4695-865E-3D4FCE684675}"/>
              </a:ext>
            </a:extLst>
          </p:cNvPr>
          <p:cNvGrpSpPr>
            <a:grpSpLocks/>
          </p:cNvGrpSpPr>
          <p:nvPr/>
        </p:nvGrpSpPr>
        <p:grpSpPr bwMode="auto">
          <a:xfrm>
            <a:off x="7308850" y="2506663"/>
            <a:ext cx="1584325" cy="215900"/>
            <a:chOff x="4422" y="1480"/>
            <a:chExt cx="998" cy="136"/>
          </a:xfrm>
        </p:grpSpPr>
        <p:sp>
          <p:nvSpPr>
            <p:cNvPr id="22544" name="Rectangle 27">
              <a:extLst>
                <a:ext uri="{FF2B5EF4-FFF2-40B4-BE49-F238E27FC236}">
                  <a16:creationId xmlns:a16="http://schemas.microsoft.com/office/drawing/2014/main" id="{F5F3DA5C-2911-401D-8210-3060726DB309}"/>
                </a:ext>
              </a:extLst>
            </p:cNvPr>
            <p:cNvSpPr>
              <a:spLocks noChangeArrowheads="1"/>
            </p:cNvSpPr>
            <p:nvPr/>
          </p:nvSpPr>
          <p:spPr bwMode="auto">
            <a:xfrm>
              <a:off x="4830" y="1480"/>
              <a:ext cx="5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sz="2400" b="1">
                  <a:latin typeface="Times New Roman" panose="02020603050405020304" pitchFamily="18" charset="0"/>
                </a:rPr>
                <a:t>Tính trạng</a:t>
              </a:r>
              <a:endParaRPr lang="en-US" altLang="vi-VN" sz="2400" b="1" u="sng">
                <a:latin typeface="VNI-Times" pitchFamily="2" charset="0"/>
              </a:endParaRPr>
            </a:p>
          </p:txBody>
        </p:sp>
        <p:sp>
          <p:nvSpPr>
            <p:cNvPr id="22545" name="Line 28">
              <a:extLst>
                <a:ext uri="{FF2B5EF4-FFF2-40B4-BE49-F238E27FC236}">
                  <a16:creationId xmlns:a16="http://schemas.microsoft.com/office/drawing/2014/main" id="{4517E52C-E478-4189-929A-A3EF4B5FCDE1}"/>
                </a:ext>
              </a:extLst>
            </p:cNvPr>
            <p:cNvSpPr>
              <a:spLocks noChangeShapeType="1"/>
            </p:cNvSpPr>
            <p:nvPr/>
          </p:nvSpPr>
          <p:spPr bwMode="auto">
            <a:xfrm>
              <a:off x="4422" y="1570"/>
              <a:ext cx="40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 name="AutoShape 8">
            <a:extLst>
              <a:ext uri="{FF2B5EF4-FFF2-40B4-BE49-F238E27FC236}">
                <a16:creationId xmlns:a16="http://schemas.microsoft.com/office/drawing/2014/main" id="{32516B35-632E-4830-9571-7C149AC76463}"/>
              </a:ext>
            </a:extLst>
          </p:cNvPr>
          <p:cNvSpPr>
            <a:spLocks noChangeArrowheads="1"/>
          </p:cNvSpPr>
          <p:nvPr/>
        </p:nvSpPr>
        <p:spPr bwMode="auto">
          <a:xfrm>
            <a:off x="304800" y="1219200"/>
            <a:ext cx="8763000" cy="2209800"/>
          </a:xfrm>
          <a:prstGeom prst="roundRect">
            <a:avLst>
              <a:gd name="adj" fmla="val 16667"/>
            </a:avLst>
          </a:prstGeom>
          <a:noFill/>
          <a:ln w="76200">
            <a:solidFill>
              <a:schemeClr val="folHlink"/>
            </a:solidFill>
            <a:round/>
            <a:headEnd/>
            <a:tailEnd/>
          </a:ln>
          <a:effectLst>
            <a:outerShdw blurRad="63500" dist="37026" dir="7998880" algn="ctr" rotWithShape="0">
              <a:schemeClr val="folHlink">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x-none" altLang="x-none">
              <a:latin typeface="Century Gothic" charset="0"/>
            </a:endParaRPr>
          </a:p>
        </p:txBody>
      </p:sp>
      <p:sp>
        <p:nvSpPr>
          <p:cNvPr id="24" name="Text Box 9">
            <a:extLst>
              <a:ext uri="{FF2B5EF4-FFF2-40B4-BE49-F238E27FC236}">
                <a16:creationId xmlns:a16="http://schemas.microsoft.com/office/drawing/2014/main" id="{CC04524A-E6CE-4ED1-8461-EB9FCF6ED57E}"/>
              </a:ext>
            </a:extLst>
          </p:cNvPr>
          <p:cNvSpPr txBox="1">
            <a:spLocks noChangeArrowheads="1"/>
          </p:cNvSpPr>
          <p:nvPr/>
        </p:nvSpPr>
        <p:spPr bwMode="auto">
          <a:xfrm>
            <a:off x="-152400" y="736600"/>
            <a:ext cx="91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6000" b="1">
                <a:solidFill>
                  <a:srgbClr val="FF0000"/>
                </a:solidFill>
                <a:latin typeface="Calibri" panose="020F050202020403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5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4"/>
                                        </p:tgtEl>
                                        <p:attrNameLst>
                                          <p:attrName>ppt_w</p:attrName>
                                        </p:attrNameLst>
                                      </p:cBhvr>
                                      <p:tavLst>
                                        <p:tav tm="0">
                                          <p:val>
                                            <p:strVal val="#ppt_w*.05"/>
                                          </p:val>
                                        </p:tav>
                                        <p:tav tm="100000">
                                          <p:val>
                                            <p:strVal val="#ppt_w"/>
                                          </p:val>
                                        </p:tav>
                                      </p:tavLst>
                                    </p:anim>
                                    <p:anim calcmode="lin" valueType="num">
                                      <p:cBhvr>
                                        <p:cTn id="10" dur="500" fill="hold"/>
                                        <p:tgtEl>
                                          <p:spTgt spid="2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22" dur="500" fill="hold"/>
                                        <p:tgtEl>
                                          <p:spTgt spid="23"/>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ox(in)">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ox(in)">
                                      <p:cBhvr>
                                        <p:cTn id="43" dur="5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2"/>
                                        </p:tgtEl>
                                        <p:attrNameLst>
                                          <p:attrName>style.visibility</p:attrName>
                                        </p:attrNameLst>
                                      </p:cBhvr>
                                      <p:to>
                                        <p:strVal val="visible"/>
                                      </p:to>
                                    </p:set>
                                    <p:anim calcmode="discrete" valueType="clr">
                                      <p:cBhvr override="childStyle">
                                        <p:cTn id="4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2"/>
                                        </p:tgtEl>
                                        <p:attrNameLst>
                                          <p:attrName>fillcolor</p:attrName>
                                        </p:attrNameLst>
                                      </p:cBhvr>
                                      <p:tavLst>
                                        <p:tav tm="0">
                                          <p:val>
                                            <p:clrVal>
                                              <a:schemeClr val="accent2"/>
                                            </p:clrVal>
                                          </p:val>
                                        </p:tav>
                                        <p:tav tm="50000">
                                          <p:val>
                                            <p:clrVal>
                                              <a:schemeClr val="hlink"/>
                                            </p:clrVal>
                                          </p:val>
                                        </p:tav>
                                      </p:tavLst>
                                    </p:anim>
                                    <p:set>
                                      <p:cBhvr>
                                        <p:cTn id="50" dur="80"/>
                                        <p:tgtEl>
                                          <p:spTgt spid="12"/>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checkerboard(across)">
                                      <p:cBhvr>
                                        <p:cTn id="55" dur="500"/>
                                        <p:tgtEl>
                                          <p:spTgt spid="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6"/>
                                        </p:tgtEl>
                                        <p:attrNameLst>
                                          <p:attrName>style.visibility</p:attrName>
                                        </p:attrNameLst>
                                      </p:cBhvr>
                                      <p:to>
                                        <p:strVal val="visible"/>
                                      </p:to>
                                    </p:set>
                                    <p:anim calcmode="discrete" valueType="clr">
                                      <p:cBhvr override="childStyle">
                                        <p:cTn id="6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6"/>
                                        </p:tgtEl>
                                        <p:attrNameLst>
                                          <p:attrName>fillcolor</p:attrName>
                                        </p:attrNameLst>
                                      </p:cBhvr>
                                      <p:tavLst>
                                        <p:tav tm="0">
                                          <p:val>
                                            <p:clrVal>
                                              <a:schemeClr val="accent2"/>
                                            </p:clrVal>
                                          </p:val>
                                        </p:tav>
                                        <p:tav tm="50000">
                                          <p:val>
                                            <p:clrVal>
                                              <a:schemeClr val="hlink"/>
                                            </p:clrVal>
                                          </p:val>
                                        </p:tav>
                                      </p:tavLst>
                                    </p:anim>
                                    <p:set>
                                      <p:cBhvr>
                                        <p:cTn id="62" dur="80"/>
                                        <p:tgtEl>
                                          <p:spTgt spid="16"/>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diamond(in)">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diamond(in)">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3"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a:extLst>
              <a:ext uri="{FF2B5EF4-FFF2-40B4-BE49-F238E27FC236}">
                <a16:creationId xmlns:a16="http://schemas.microsoft.com/office/drawing/2014/main" id="{FEC1E7FA-76E6-48E1-948C-7BA2E7057CA0}"/>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23554" name="Picture 5" descr="AG00630_">
            <a:extLst>
              <a:ext uri="{FF2B5EF4-FFF2-40B4-BE49-F238E27FC236}">
                <a16:creationId xmlns:a16="http://schemas.microsoft.com/office/drawing/2014/main" id="{CCF48ED9-C3A2-4DEA-BFC1-5486A9EBF5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bluline[1]">
            <a:extLst>
              <a:ext uri="{FF2B5EF4-FFF2-40B4-BE49-F238E27FC236}">
                <a16:creationId xmlns:a16="http://schemas.microsoft.com/office/drawing/2014/main" id="{9CE9748F-FE31-4ADB-8080-78D60D7FE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62200" y="8350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WordArt 16" descr="White marble">
            <a:extLst>
              <a:ext uri="{FF2B5EF4-FFF2-40B4-BE49-F238E27FC236}">
                <a16:creationId xmlns:a16="http://schemas.microsoft.com/office/drawing/2014/main" id="{740F0D98-BFC5-4C7D-844B-547B8A72A75F}"/>
              </a:ext>
            </a:extLst>
          </p:cNvPr>
          <p:cNvSpPr>
            <a:spLocks noChangeArrowheads="1" noChangeShapeType="1" noTextEdit="1"/>
          </p:cNvSpPr>
          <p:nvPr/>
        </p:nvSpPr>
        <p:spPr bwMode="auto">
          <a:xfrm>
            <a:off x="1600200" y="2286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4"/>
                  <a:srcRect/>
                  <a:tile tx="0" ty="0" sx="100000" sy="100000" flip="none" algn="tl"/>
                </a:blipFill>
                <a:latin typeface="Times New Roman" panose="02020603050405020304" pitchFamily="18" charset="0"/>
                <a:cs typeface="Times New Roman" panose="02020603050405020304" pitchFamily="18" charset="0"/>
              </a:rPr>
              <a:t>I. MỐI QUAN HỆ GiỮA GEN VÀ TÍNH TRẠNG</a:t>
            </a:r>
          </a:p>
        </p:txBody>
      </p:sp>
      <p:sp>
        <p:nvSpPr>
          <p:cNvPr id="23557" name="TextBox 5">
            <a:extLst>
              <a:ext uri="{FF2B5EF4-FFF2-40B4-BE49-F238E27FC236}">
                <a16:creationId xmlns:a16="http://schemas.microsoft.com/office/drawing/2014/main" id="{943EF6EF-891F-4BF8-9ADF-D91EB43A7239}"/>
              </a:ext>
            </a:extLst>
          </p:cNvPr>
          <p:cNvSpPr txBox="1">
            <a:spLocks noChangeArrowheads="1"/>
          </p:cNvSpPr>
          <p:nvPr/>
        </p:nvSpPr>
        <p:spPr bwMode="auto">
          <a:xfrm>
            <a:off x="457200" y="10668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a:solidFill>
                  <a:srgbClr val="0070C0"/>
                </a:solidFill>
                <a:latin typeface="Times New Roman" panose="02020603050405020304" pitchFamily="18" charset="0"/>
                <a:cs typeface="Times New Roman" panose="02020603050405020304" pitchFamily="18" charset="0"/>
              </a:rPr>
              <a:t>Ví dụ:</a:t>
            </a:r>
          </a:p>
        </p:txBody>
      </p:sp>
      <p:pic>
        <p:nvPicPr>
          <p:cNvPr id="7" name="Picture 12" descr="hoa do">
            <a:extLst>
              <a:ext uri="{FF2B5EF4-FFF2-40B4-BE49-F238E27FC236}">
                <a16:creationId xmlns:a16="http://schemas.microsoft.com/office/drawing/2014/main" id="{76C6EFD5-3F87-4A84-95A8-2CDB8AAE0B12}"/>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1219200" y="1828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oa trang">
            <a:extLst>
              <a:ext uri="{FF2B5EF4-FFF2-40B4-BE49-F238E27FC236}">
                <a16:creationId xmlns:a16="http://schemas.microsoft.com/office/drawing/2014/main" id="{63F58E79-0CE3-45DB-B242-820C54B9BFB9}"/>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5715000" y="1828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hoa trang">
            <a:extLst>
              <a:ext uri="{FF2B5EF4-FFF2-40B4-BE49-F238E27FC236}">
                <a16:creationId xmlns:a16="http://schemas.microsoft.com/office/drawing/2014/main" id="{4DFFA1E5-9211-4EF2-B873-60AE644EBE87}"/>
              </a:ext>
            </a:extLst>
          </p:cNvPr>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1181100" y="3886200"/>
            <a:ext cx="2017713"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8" descr="hoa trang">
            <a:extLst>
              <a:ext uri="{FF2B5EF4-FFF2-40B4-BE49-F238E27FC236}">
                <a16:creationId xmlns:a16="http://schemas.microsoft.com/office/drawing/2014/main" id="{D421616B-8527-4A56-805B-32E209B3EBEA}"/>
              </a:ext>
            </a:extLst>
          </p:cNvPr>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5727700" y="3886200"/>
            <a:ext cx="1968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9">
            <a:extLst>
              <a:ext uri="{FF2B5EF4-FFF2-40B4-BE49-F238E27FC236}">
                <a16:creationId xmlns:a16="http://schemas.microsoft.com/office/drawing/2014/main" id="{F0058A16-79F2-4142-A650-E37206A77F48}"/>
              </a:ext>
            </a:extLst>
          </p:cNvPr>
          <p:cNvSpPr>
            <a:spLocks noChangeShapeType="1"/>
          </p:cNvSpPr>
          <p:nvPr/>
        </p:nvSpPr>
        <p:spPr bwMode="auto">
          <a:xfrm>
            <a:off x="3352800" y="2819400"/>
            <a:ext cx="2057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30">
            <a:extLst>
              <a:ext uri="{FF2B5EF4-FFF2-40B4-BE49-F238E27FC236}">
                <a16:creationId xmlns:a16="http://schemas.microsoft.com/office/drawing/2014/main" id="{CAE0EE4D-9817-4564-B18A-2F255342B64A}"/>
              </a:ext>
            </a:extLst>
          </p:cNvPr>
          <p:cNvSpPr>
            <a:spLocks noChangeShapeType="1"/>
          </p:cNvSpPr>
          <p:nvPr/>
        </p:nvSpPr>
        <p:spPr bwMode="auto">
          <a:xfrm flipH="1">
            <a:off x="3352800" y="3276600"/>
            <a:ext cx="2057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31">
            <a:extLst>
              <a:ext uri="{FF2B5EF4-FFF2-40B4-BE49-F238E27FC236}">
                <a16:creationId xmlns:a16="http://schemas.microsoft.com/office/drawing/2014/main" id="{D194793B-7847-47A5-8FFB-B0F332CA062A}"/>
              </a:ext>
            </a:extLst>
          </p:cNvPr>
          <p:cNvSpPr>
            <a:spLocks noChangeShapeType="1"/>
          </p:cNvSpPr>
          <p:nvPr/>
        </p:nvSpPr>
        <p:spPr bwMode="auto">
          <a:xfrm>
            <a:off x="3441700" y="4724400"/>
            <a:ext cx="1828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32">
            <a:extLst>
              <a:ext uri="{FF2B5EF4-FFF2-40B4-BE49-F238E27FC236}">
                <a16:creationId xmlns:a16="http://schemas.microsoft.com/office/drawing/2014/main" id="{A76451DC-FC2F-4A5A-8A8B-C0B7885244FA}"/>
              </a:ext>
            </a:extLst>
          </p:cNvPr>
          <p:cNvSpPr>
            <a:spLocks noChangeShapeType="1"/>
          </p:cNvSpPr>
          <p:nvPr/>
        </p:nvSpPr>
        <p:spPr bwMode="auto">
          <a:xfrm flipH="1">
            <a:off x="3441700" y="5181600"/>
            <a:ext cx="1828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37">
            <a:extLst>
              <a:ext uri="{FF2B5EF4-FFF2-40B4-BE49-F238E27FC236}">
                <a16:creationId xmlns:a16="http://schemas.microsoft.com/office/drawing/2014/main" id="{56BFD277-78C6-4148-9A26-73BE75E2BF9A}"/>
              </a:ext>
            </a:extLst>
          </p:cNvPr>
          <p:cNvSpPr txBox="1">
            <a:spLocks noChangeArrowheads="1"/>
          </p:cNvSpPr>
          <p:nvPr/>
        </p:nvSpPr>
        <p:spPr bwMode="auto">
          <a:xfrm>
            <a:off x="1066800" y="3276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sz="2400" b="1">
                <a:solidFill>
                  <a:srgbClr val="0000FF"/>
                </a:solidFill>
                <a:latin typeface="Arial" panose="020B0604020202020204" pitchFamily="34" charset="0"/>
              </a:rPr>
              <a:t>AA</a:t>
            </a:r>
          </a:p>
        </p:txBody>
      </p:sp>
      <p:sp>
        <p:nvSpPr>
          <p:cNvPr id="16" name="Text Box 41">
            <a:extLst>
              <a:ext uri="{FF2B5EF4-FFF2-40B4-BE49-F238E27FC236}">
                <a16:creationId xmlns:a16="http://schemas.microsoft.com/office/drawing/2014/main" id="{456F313C-F6F8-4332-B1A9-E7D176BF1745}"/>
              </a:ext>
            </a:extLst>
          </p:cNvPr>
          <p:cNvSpPr txBox="1">
            <a:spLocks noChangeArrowheads="1"/>
          </p:cNvSpPr>
          <p:nvPr/>
        </p:nvSpPr>
        <p:spPr bwMode="auto">
          <a:xfrm>
            <a:off x="0" y="58674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b="1" dirty="0" err="1">
                <a:solidFill>
                  <a:srgbClr val="0070C0"/>
                </a:solidFill>
                <a:latin typeface="Times New Roman" panose="02020603050405020304" pitchFamily="18" charset="0"/>
                <a:cs typeface="Times New Roman" panose="02020603050405020304" pitchFamily="18" charset="0"/>
              </a:rPr>
              <a:t>Vai</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trò</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của</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kiểu</a:t>
            </a:r>
            <a:r>
              <a:rPr lang="en-US" altLang="vi-VN" b="1" dirty="0">
                <a:solidFill>
                  <a:srgbClr val="0070C0"/>
                </a:solidFill>
                <a:latin typeface="Times New Roman" panose="02020603050405020304" pitchFamily="18" charset="0"/>
                <a:cs typeface="Times New Roman" panose="02020603050405020304" pitchFamily="18" charset="0"/>
              </a:rPr>
              <a:t> gen </a:t>
            </a:r>
            <a:r>
              <a:rPr lang="en-US" altLang="vi-VN" b="1" dirty="0" err="1">
                <a:solidFill>
                  <a:srgbClr val="0070C0"/>
                </a:solidFill>
                <a:latin typeface="Times New Roman" panose="02020603050405020304" pitchFamily="18" charset="0"/>
                <a:cs typeface="Times New Roman" panose="02020603050405020304" pitchFamily="18" charset="0"/>
              </a:rPr>
              <a:t>và</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ảnh</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hưởng</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của</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nhiệt</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độ</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môi</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trường</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đối</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với</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màu</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sắc</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hoa</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anh</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thảo</a:t>
            </a:r>
            <a:endParaRPr lang="en-US" altLang="vi-VN" b="1" dirty="0">
              <a:solidFill>
                <a:srgbClr val="0070C0"/>
              </a:solidFill>
              <a:latin typeface="Times New Roman" panose="02020603050405020304" pitchFamily="18" charset="0"/>
              <a:cs typeface="Times New Roman" panose="02020603050405020304" pitchFamily="18" charset="0"/>
            </a:endParaRPr>
          </a:p>
        </p:txBody>
      </p:sp>
      <p:sp>
        <p:nvSpPr>
          <p:cNvPr id="17" name="Text Box 33">
            <a:extLst>
              <a:ext uri="{FF2B5EF4-FFF2-40B4-BE49-F238E27FC236}">
                <a16:creationId xmlns:a16="http://schemas.microsoft.com/office/drawing/2014/main" id="{9C8E7300-5CF1-44FA-8A48-4134A85CFA03}"/>
              </a:ext>
            </a:extLst>
          </p:cNvPr>
          <p:cNvSpPr txBox="1">
            <a:spLocks noChangeArrowheads="1"/>
          </p:cNvSpPr>
          <p:nvPr/>
        </p:nvSpPr>
        <p:spPr bwMode="auto">
          <a:xfrm>
            <a:off x="3886200" y="3276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latin typeface="Arial" panose="020B0604020202020204" pitchFamily="34" charset="0"/>
              </a:rPr>
              <a:t>20</a:t>
            </a:r>
            <a:r>
              <a:rPr lang="en-US" altLang="vi-VN" sz="2400" b="1" baseline="30000">
                <a:latin typeface="Arial" panose="020B0604020202020204" pitchFamily="34" charset="0"/>
              </a:rPr>
              <a:t>0</a:t>
            </a:r>
            <a:r>
              <a:rPr lang="en-US" altLang="vi-VN" sz="2400" b="1">
                <a:latin typeface="Arial" panose="020B0604020202020204" pitchFamily="34" charset="0"/>
              </a:rPr>
              <a:t>C</a:t>
            </a:r>
            <a:endParaRPr lang="en-US" altLang="vi-VN" sz="2400" b="1" baseline="30000">
              <a:latin typeface="Arial" panose="020B0604020202020204" pitchFamily="34" charset="0"/>
            </a:endParaRPr>
          </a:p>
        </p:txBody>
      </p:sp>
      <p:sp>
        <p:nvSpPr>
          <p:cNvPr id="18" name="Text Box 35">
            <a:extLst>
              <a:ext uri="{FF2B5EF4-FFF2-40B4-BE49-F238E27FC236}">
                <a16:creationId xmlns:a16="http://schemas.microsoft.com/office/drawing/2014/main" id="{690911E4-3043-4D1D-AA00-D266DB5D75F1}"/>
              </a:ext>
            </a:extLst>
          </p:cNvPr>
          <p:cNvSpPr txBox="1">
            <a:spLocks noChangeArrowheads="1"/>
          </p:cNvSpPr>
          <p:nvPr/>
        </p:nvSpPr>
        <p:spPr bwMode="auto">
          <a:xfrm>
            <a:off x="3733800" y="5181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latin typeface="Arial" panose="020B0604020202020204" pitchFamily="34" charset="0"/>
              </a:rPr>
              <a:t>20</a:t>
            </a:r>
            <a:r>
              <a:rPr lang="en-US" altLang="vi-VN" sz="2400" b="1" baseline="30000">
                <a:latin typeface="Arial" panose="020B0604020202020204" pitchFamily="34" charset="0"/>
              </a:rPr>
              <a:t>0</a:t>
            </a:r>
            <a:r>
              <a:rPr lang="en-US" altLang="vi-VN" sz="2400" b="1">
                <a:latin typeface="Arial" panose="020B0604020202020204" pitchFamily="34" charset="0"/>
              </a:rPr>
              <a:t>C</a:t>
            </a:r>
            <a:endParaRPr lang="en-US" altLang="vi-VN" sz="2400" b="1" baseline="30000">
              <a:latin typeface="Arial" panose="020B0604020202020204" pitchFamily="34" charset="0"/>
            </a:endParaRPr>
          </a:p>
        </p:txBody>
      </p:sp>
      <p:sp>
        <p:nvSpPr>
          <p:cNvPr id="19" name="Text Box 36">
            <a:extLst>
              <a:ext uri="{FF2B5EF4-FFF2-40B4-BE49-F238E27FC236}">
                <a16:creationId xmlns:a16="http://schemas.microsoft.com/office/drawing/2014/main" id="{BDEA4717-8E61-4A1D-9296-FC37AA2A3C28}"/>
              </a:ext>
            </a:extLst>
          </p:cNvPr>
          <p:cNvSpPr txBox="1">
            <a:spLocks noChangeArrowheads="1"/>
          </p:cNvSpPr>
          <p:nvPr/>
        </p:nvSpPr>
        <p:spPr bwMode="auto">
          <a:xfrm>
            <a:off x="3657600" y="4267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latin typeface="Arial" panose="020B0604020202020204" pitchFamily="34" charset="0"/>
              </a:rPr>
              <a:t>35</a:t>
            </a:r>
            <a:r>
              <a:rPr lang="en-US" altLang="vi-VN" sz="2400" b="1" baseline="30000">
                <a:latin typeface="Arial" panose="020B0604020202020204" pitchFamily="34" charset="0"/>
              </a:rPr>
              <a:t>0</a:t>
            </a:r>
            <a:r>
              <a:rPr lang="en-US" altLang="vi-VN" sz="2400" b="1">
                <a:latin typeface="Arial" panose="020B0604020202020204" pitchFamily="34" charset="0"/>
              </a:rPr>
              <a:t>C</a:t>
            </a:r>
            <a:endParaRPr lang="en-US" altLang="vi-VN" sz="2400" b="1" baseline="30000">
              <a:latin typeface="Arial" panose="020B0604020202020204" pitchFamily="34" charset="0"/>
            </a:endParaRPr>
          </a:p>
        </p:txBody>
      </p:sp>
      <p:sp>
        <p:nvSpPr>
          <p:cNvPr id="20" name="Text Box 38">
            <a:extLst>
              <a:ext uri="{FF2B5EF4-FFF2-40B4-BE49-F238E27FC236}">
                <a16:creationId xmlns:a16="http://schemas.microsoft.com/office/drawing/2014/main" id="{67C6B7CB-9CA3-4DF9-8113-34B673F32D24}"/>
              </a:ext>
            </a:extLst>
          </p:cNvPr>
          <p:cNvSpPr txBox="1">
            <a:spLocks noChangeArrowheads="1"/>
          </p:cNvSpPr>
          <p:nvPr/>
        </p:nvSpPr>
        <p:spPr bwMode="auto">
          <a:xfrm>
            <a:off x="1143000" y="5257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sz="2400" b="1">
                <a:solidFill>
                  <a:srgbClr val="0000FF"/>
                </a:solidFill>
                <a:latin typeface="Arial" panose="020B0604020202020204" pitchFamily="34" charset="0"/>
              </a:rPr>
              <a:t>aa</a:t>
            </a:r>
          </a:p>
        </p:txBody>
      </p:sp>
      <p:sp>
        <p:nvSpPr>
          <p:cNvPr id="21" name="Text Box 37">
            <a:extLst>
              <a:ext uri="{FF2B5EF4-FFF2-40B4-BE49-F238E27FC236}">
                <a16:creationId xmlns:a16="http://schemas.microsoft.com/office/drawing/2014/main" id="{9AE0B1AD-75AA-4411-A06B-57A1CF83A38A}"/>
              </a:ext>
            </a:extLst>
          </p:cNvPr>
          <p:cNvSpPr txBox="1">
            <a:spLocks noChangeArrowheads="1"/>
          </p:cNvSpPr>
          <p:nvPr/>
        </p:nvSpPr>
        <p:spPr bwMode="auto">
          <a:xfrm>
            <a:off x="6781800" y="3200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sz="2400" b="1">
                <a:solidFill>
                  <a:srgbClr val="0000FF"/>
                </a:solidFill>
                <a:latin typeface="Arial" panose="020B0604020202020204" pitchFamily="34" charset="0"/>
              </a:rPr>
              <a:t>AA</a:t>
            </a:r>
          </a:p>
        </p:txBody>
      </p:sp>
      <p:sp>
        <p:nvSpPr>
          <p:cNvPr id="22" name="Text Box 38">
            <a:extLst>
              <a:ext uri="{FF2B5EF4-FFF2-40B4-BE49-F238E27FC236}">
                <a16:creationId xmlns:a16="http://schemas.microsoft.com/office/drawing/2014/main" id="{62EF9E88-687C-41E5-8A68-D7F378F40743}"/>
              </a:ext>
            </a:extLst>
          </p:cNvPr>
          <p:cNvSpPr txBox="1">
            <a:spLocks noChangeArrowheads="1"/>
          </p:cNvSpPr>
          <p:nvPr/>
        </p:nvSpPr>
        <p:spPr bwMode="auto">
          <a:xfrm>
            <a:off x="6781800" y="5105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sz="2400" b="1">
                <a:solidFill>
                  <a:srgbClr val="0000FF"/>
                </a:solidFill>
                <a:latin typeface="Arial" panose="020B0604020202020204" pitchFamily="34" charset="0"/>
              </a:rPr>
              <a:t>aa</a:t>
            </a:r>
          </a:p>
        </p:txBody>
      </p:sp>
      <p:sp>
        <p:nvSpPr>
          <p:cNvPr id="23" name="Text Box 34">
            <a:extLst>
              <a:ext uri="{FF2B5EF4-FFF2-40B4-BE49-F238E27FC236}">
                <a16:creationId xmlns:a16="http://schemas.microsoft.com/office/drawing/2014/main" id="{80BF8493-CD7E-4734-9064-B5D713D6A169}"/>
              </a:ext>
            </a:extLst>
          </p:cNvPr>
          <p:cNvSpPr txBox="1">
            <a:spLocks noChangeArrowheads="1"/>
          </p:cNvSpPr>
          <p:nvPr/>
        </p:nvSpPr>
        <p:spPr bwMode="auto">
          <a:xfrm>
            <a:off x="3733800" y="243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sz="2400" b="1">
                <a:latin typeface="Arial" panose="020B0604020202020204" pitchFamily="34" charset="0"/>
              </a:rPr>
              <a:t>35</a:t>
            </a:r>
            <a:r>
              <a:rPr lang="en-US" altLang="vi-VN" sz="2400" b="1" baseline="30000">
                <a:latin typeface="Arial" panose="020B0604020202020204" pitchFamily="34" charset="0"/>
              </a:rPr>
              <a:t>0</a:t>
            </a:r>
            <a:r>
              <a:rPr lang="en-US" altLang="vi-VN" sz="2400" b="1">
                <a:latin typeface="Arial" panose="020B0604020202020204" pitchFamily="34" charset="0"/>
              </a:rPr>
              <a:t>C</a:t>
            </a:r>
            <a:endParaRPr lang="en-US" altLang="vi-VN" sz="2400" b="1" baseline="30000">
              <a:latin typeface="Arial" panose="020B0604020202020204" pitchFamily="34" charset="0"/>
            </a:endParaRPr>
          </a:p>
        </p:txBody>
      </p:sp>
      <p:sp>
        <p:nvSpPr>
          <p:cNvPr id="23575" name="TextBox 23">
            <a:extLst>
              <a:ext uri="{FF2B5EF4-FFF2-40B4-BE49-F238E27FC236}">
                <a16:creationId xmlns:a16="http://schemas.microsoft.com/office/drawing/2014/main" id="{7F758E78-6443-4B53-A7A3-F341BA8096C7}"/>
              </a:ext>
            </a:extLst>
          </p:cNvPr>
          <p:cNvSpPr txBox="1">
            <a:spLocks noChangeArrowheads="1"/>
          </p:cNvSpPr>
          <p:nvPr/>
        </p:nvSpPr>
        <p:spPr bwMode="auto">
          <a:xfrm>
            <a:off x="1676400" y="1066800"/>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dirty="0" err="1">
                <a:solidFill>
                  <a:srgbClr val="0070C0"/>
                </a:solidFill>
                <a:latin typeface="Times New Roman" panose="02020603050405020304" pitchFamily="18" charset="0"/>
                <a:cs typeface="Times New Roman" panose="02020603050405020304" pitchFamily="18" charset="0"/>
              </a:rPr>
              <a:t>Hoa</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anh</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thảo</a:t>
            </a:r>
            <a:endParaRPr lang="en-US" altLang="vi-VN"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amond(in)">
                                      <p:cBhvr>
                                        <p:cTn id="25" dur="500"/>
                                        <p:tgtEl>
                                          <p:spTgt spid="17"/>
                                        </p:tgtEl>
                                      </p:cBhvr>
                                    </p:animEffect>
                                  </p:childTnLst>
                                </p:cTn>
                              </p:par>
                              <p:par>
                                <p:cTn id="26" presetID="8"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vertical)">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out)">
                                      <p:cBhvr>
                                        <p:cTn id="38" dur="500"/>
                                        <p:tgtEl>
                                          <p:spTgt spid="19"/>
                                        </p:tgtEl>
                                      </p:cBhvr>
                                    </p:animEffect>
                                  </p:childTnLst>
                                </p:cTn>
                              </p:par>
                              <p:par>
                                <p:cTn id="39" presetID="4" presetClass="entr" presetSubtype="32"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out)">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32"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amond(out)">
                                      <p:cBhvr>
                                        <p:cTn id="46" dur="500"/>
                                        <p:tgtEl>
                                          <p:spTgt spid="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ox(in)">
                                      <p:cBhvr>
                                        <p:cTn id="66" dur="500"/>
                                        <p:tgtEl>
                                          <p:spTgt spid="2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checkerboard(across)">
                                      <p:cBhvr>
                                        <p:cTn id="71" dur="500"/>
                                        <p:tgtEl>
                                          <p:spTgt spid="2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ntr" presetSubtype="32"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diamond(out)">
                                      <p:cBhvr>
                                        <p:cTn id="76" dur="500"/>
                                        <p:tgtEl>
                                          <p:spTgt spid="2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slide(fromBottom)">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a:extLst>
              <a:ext uri="{FF2B5EF4-FFF2-40B4-BE49-F238E27FC236}">
                <a16:creationId xmlns:a16="http://schemas.microsoft.com/office/drawing/2014/main" id="{778806DC-A0EF-403C-BDC3-3EA9D5576D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4321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a:extLst>
              <a:ext uri="{FF2B5EF4-FFF2-40B4-BE49-F238E27FC236}">
                <a16:creationId xmlns:a16="http://schemas.microsoft.com/office/drawing/2014/main" id="{DD78131C-BBBA-4FF1-A922-68DBD38A32CF}"/>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26627" name="Picture 5" descr="AG00630_">
            <a:extLst>
              <a:ext uri="{FF2B5EF4-FFF2-40B4-BE49-F238E27FC236}">
                <a16:creationId xmlns:a16="http://schemas.microsoft.com/office/drawing/2014/main" id="{6BF69B1F-62FD-491E-BBEB-C5F855C24A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bluline[1]">
            <a:extLst>
              <a:ext uri="{FF2B5EF4-FFF2-40B4-BE49-F238E27FC236}">
                <a16:creationId xmlns:a16="http://schemas.microsoft.com/office/drawing/2014/main" id="{3B5BE05E-5B58-4E97-B2C5-FEFC32C82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098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WordArt 16" descr="White marble">
            <a:extLst>
              <a:ext uri="{FF2B5EF4-FFF2-40B4-BE49-F238E27FC236}">
                <a16:creationId xmlns:a16="http://schemas.microsoft.com/office/drawing/2014/main" id="{E5040C6E-9746-4700-A8DF-1304446886F4}"/>
              </a:ext>
            </a:extLst>
          </p:cNvPr>
          <p:cNvSpPr>
            <a:spLocks noChangeArrowheads="1" noChangeShapeType="1" noTextEdit="1"/>
          </p:cNvSpPr>
          <p:nvPr/>
        </p:nvSpPr>
        <p:spPr bwMode="auto">
          <a:xfrm>
            <a:off x="1600200" y="2286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b="1" kern="10">
                <a:ln w="9525">
                  <a:round/>
                  <a:headEnd/>
                  <a:tailEnd/>
                </a:ln>
                <a:blipFill dpi="0" rotWithShape="0">
                  <a:blip r:embed="rId5"/>
                  <a:srcRect/>
                  <a:tile tx="0" ty="0" sx="100000" sy="100000" flip="none" algn="tl"/>
                </a:blipFill>
                <a:latin typeface="Times New Roman" panose="02020603050405020304" pitchFamily="18" charset="0"/>
                <a:cs typeface="Times New Roman" panose="02020603050405020304" pitchFamily="18" charset="0"/>
              </a:rPr>
              <a:t>II. SỰ TƯƠNG TÁC GiỮA KIỂU GEN VÀ MÔI TRƯỜNG </a:t>
            </a:r>
            <a:endParaRPr lang="en-US" sz="3600" b="1" kern="10">
              <a:ln w="9525">
                <a:round/>
                <a:headEnd/>
                <a:tailEnd/>
              </a:ln>
              <a:blipFill dpi="0" rotWithShape="0">
                <a:blip r:embed="rId5"/>
                <a:srcRect/>
                <a:tile tx="0" ty="0" sx="100000" sy="100000" flip="none" algn="tl"/>
              </a:blipFill>
              <a:latin typeface="Times New Roman" panose="02020603050405020304" pitchFamily="18" charset="0"/>
              <a:cs typeface="Times New Roman" panose="02020603050405020304" pitchFamily="18" charset="0"/>
            </a:endParaRPr>
          </a:p>
        </p:txBody>
      </p:sp>
      <p:sp>
        <p:nvSpPr>
          <p:cNvPr id="7" name="Line 17">
            <a:extLst>
              <a:ext uri="{FF2B5EF4-FFF2-40B4-BE49-F238E27FC236}">
                <a16:creationId xmlns:a16="http://schemas.microsoft.com/office/drawing/2014/main" id="{9005894E-3A0B-48C4-9C94-97A86483F716}"/>
              </a:ext>
            </a:extLst>
          </p:cNvPr>
          <p:cNvSpPr>
            <a:spLocks noChangeShapeType="1"/>
          </p:cNvSpPr>
          <p:nvPr/>
        </p:nvSpPr>
        <p:spPr bwMode="auto">
          <a:xfrm flipH="1">
            <a:off x="3352800" y="2286000"/>
            <a:ext cx="1828800" cy="838200"/>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18">
            <a:extLst>
              <a:ext uri="{FF2B5EF4-FFF2-40B4-BE49-F238E27FC236}">
                <a16:creationId xmlns:a16="http://schemas.microsoft.com/office/drawing/2014/main" id="{CA879A34-90BF-41BF-B14B-70F3B42245DA}"/>
              </a:ext>
            </a:extLst>
          </p:cNvPr>
          <p:cNvSpPr>
            <a:spLocks noChangeShapeType="1"/>
          </p:cNvSpPr>
          <p:nvPr/>
        </p:nvSpPr>
        <p:spPr bwMode="auto">
          <a:xfrm flipH="1">
            <a:off x="2514600" y="2286000"/>
            <a:ext cx="2667000" cy="4038600"/>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23">
            <a:extLst>
              <a:ext uri="{FF2B5EF4-FFF2-40B4-BE49-F238E27FC236}">
                <a16:creationId xmlns:a16="http://schemas.microsoft.com/office/drawing/2014/main" id="{DBDC7695-1333-4138-B887-49144FCDF0C7}"/>
              </a:ext>
            </a:extLst>
          </p:cNvPr>
          <p:cNvSpPr txBox="1">
            <a:spLocks noChangeArrowheads="1"/>
          </p:cNvSpPr>
          <p:nvPr/>
        </p:nvSpPr>
        <p:spPr bwMode="auto">
          <a:xfrm>
            <a:off x="4876800" y="1741488"/>
            <a:ext cx="4267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b="1">
                <a:solidFill>
                  <a:srgbClr val="0070C0"/>
                </a:solidFill>
                <a:latin typeface="Times New Roman" panose="02020603050405020304" pitchFamily="18" charset="0"/>
                <a:cs typeface="Times New Roman" panose="02020603050405020304" pitchFamily="18" charset="0"/>
              </a:rPr>
              <a:t>Tế bào vùng đầu mút cơ thể</a:t>
            </a:r>
          </a:p>
        </p:txBody>
      </p:sp>
      <p:sp>
        <p:nvSpPr>
          <p:cNvPr id="12" name="Line 24">
            <a:extLst>
              <a:ext uri="{FF2B5EF4-FFF2-40B4-BE49-F238E27FC236}">
                <a16:creationId xmlns:a16="http://schemas.microsoft.com/office/drawing/2014/main" id="{68F93E3A-D849-4DF8-B0BA-BF9E0CA03810}"/>
              </a:ext>
            </a:extLst>
          </p:cNvPr>
          <p:cNvSpPr>
            <a:spLocks noChangeShapeType="1"/>
          </p:cNvSpPr>
          <p:nvPr/>
        </p:nvSpPr>
        <p:spPr bwMode="auto">
          <a:xfrm>
            <a:off x="6934200" y="4191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25">
            <a:extLst>
              <a:ext uri="{FF2B5EF4-FFF2-40B4-BE49-F238E27FC236}">
                <a16:creationId xmlns:a16="http://schemas.microsoft.com/office/drawing/2014/main" id="{510A6926-7FD8-4AAC-AB1A-43529B3FB4A6}"/>
              </a:ext>
            </a:extLst>
          </p:cNvPr>
          <p:cNvSpPr txBox="1">
            <a:spLocks noChangeArrowheads="1"/>
          </p:cNvSpPr>
          <p:nvPr/>
        </p:nvSpPr>
        <p:spPr bwMode="auto">
          <a:xfrm>
            <a:off x="4876800" y="4637088"/>
            <a:ext cx="4038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b="1">
                <a:solidFill>
                  <a:srgbClr val="00B050"/>
                </a:solidFill>
                <a:latin typeface="Times New Roman" panose="02020603050405020304" pitchFamily="18" charset="0"/>
                <a:cs typeface="Times New Roman" panose="02020603050405020304" pitchFamily="18" charset="0"/>
              </a:rPr>
              <a:t> Có khả năng tổng hợp sắc tố mêlanin</a:t>
            </a:r>
          </a:p>
        </p:txBody>
      </p:sp>
      <p:sp>
        <p:nvSpPr>
          <p:cNvPr id="14" name="Text Box 27">
            <a:extLst>
              <a:ext uri="{FF2B5EF4-FFF2-40B4-BE49-F238E27FC236}">
                <a16:creationId xmlns:a16="http://schemas.microsoft.com/office/drawing/2014/main" id="{A13BD535-C064-4536-900E-C29E47B70103}"/>
              </a:ext>
            </a:extLst>
          </p:cNvPr>
          <p:cNvSpPr txBox="1">
            <a:spLocks noChangeArrowheads="1"/>
          </p:cNvSpPr>
          <p:nvPr/>
        </p:nvSpPr>
        <p:spPr bwMode="auto">
          <a:xfrm>
            <a:off x="4953000" y="2697163"/>
            <a:ext cx="4191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b="1">
                <a:solidFill>
                  <a:srgbClr val="0000CC"/>
                </a:solidFill>
                <a:latin typeface="Times New Roman" panose="02020603050405020304" pitchFamily="18" charset="0"/>
                <a:cs typeface="Times New Roman" panose="02020603050405020304" pitchFamily="18" charset="0"/>
              </a:rPr>
              <a:t>Có nhiệt độ thấp hơn nhiệt độ của tế bào của phần thân</a:t>
            </a:r>
          </a:p>
        </p:txBody>
      </p:sp>
      <p:sp>
        <p:nvSpPr>
          <p:cNvPr id="15" name="Line 28">
            <a:extLst>
              <a:ext uri="{FF2B5EF4-FFF2-40B4-BE49-F238E27FC236}">
                <a16:creationId xmlns:a16="http://schemas.microsoft.com/office/drawing/2014/main" id="{28465B85-DF2D-48B2-93EC-87579035EA14}"/>
              </a:ext>
            </a:extLst>
          </p:cNvPr>
          <p:cNvSpPr>
            <a:spLocks noChangeShapeType="1"/>
          </p:cNvSpPr>
          <p:nvPr/>
        </p:nvSpPr>
        <p:spPr bwMode="auto">
          <a:xfrm>
            <a:off x="6934200" y="5715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29">
            <a:extLst>
              <a:ext uri="{FF2B5EF4-FFF2-40B4-BE49-F238E27FC236}">
                <a16:creationId xmlns:a16="http://schemas.microsoft.com/office/drawing/2014/main" id="{7DCFC6A3-70D5-4B6A-90C8-63C85CB17122}"/>
              </a:ext>
            </a:extLst>
          </p:cNvPr>
          <p:cNvSpPr txBox="1">
            <a:spLocks noChangeArrowheads="1"/>
          </p:cNvSpPr>
          <p:nvPr/>
        </p:nvSpPr>
        <p:spPr bwMode="auto">
          <a:xfrm>
            <a:off x="5334000" y="61214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50000"/>
              </a:spcBef>
              <a:buFontTx/>
              <a:buNone/>
            </a:pP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Lông</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đen</a:t>
            </a:r>
            <a:endParaRPr lang="en-US" altLang="vi-VN" b="1" dirty="0">
              <a:latin typeface="Times New Roman" panose="02020603050405020304" pitchFamily="18" charset="0"/>
              <a:cs typeface="Times New Roman" panose="02020603050405020304" pitchFamily="18" charset="0"/>
            </a:endParaRPr>
          </a:p>
        </p:txBody>
      </p:sp>
      <p:sp>
        <p:nvSpPr>
          <p:cNvPr id="17" name="TextBox 36">
            <a:extLst>
              <a:ext uri="{FF2B5EF4-FFF2-40B4-BE49-F238E27FC236}">
                <a16:creationId xmlns:a16="http://schemas.microsoft.com/office/drawing/2014/main" id="{F82D2B47-31EB-40EA-B980-12B654467757}"/>
              </a:ext>
            </a:extLst>
          </p:cNvPr>
          <p:cNvSpPr txBox="1">
            <a:spLocks noChangeArrowheads="1"/>
          </p:cNvSpPr>
          <p:nvPr/>
        </p:nvSpPr>
        <p:spPr bwMode="auto">
          <a:xfrm>
            <a:off x="228600" y="1676400"/>
            <a:ext cx="419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dirty="0" err="1">
                <a:latin typeface="Times New Roman" panose="02020603050405020304" pitchFamily="18" charset="0"/>
                <a:cs typeface="Times New Roman" panose="02020603050405020304" pitchFamily="18" charset="0"/>
              </a:rPr>
              <a:t>Ví</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dụ</a:t>
            </a:r>
            <a:r>
              <a:rPr lang="en-US" altLang="vi-VN" b="1" dirty="0">
                <a:latin typeface="Times New Roman" panose="02020603050405020304" pitchFamily="18" charset="0"/>
                <a:cs typeface="Times New Roman" panose="02020603050405020304" pitchFamily="18" charset="0"/>
              </a:rPr>
              <a:t> 1: </a:t>
            </a:r>
          </a:p>
          <a:p>
            <a:pPr eaLnBrk="1" hangingPunct="1">
              <a:spcBef>
                <a:spcPct val="0"/>
              </a:spcBef>
              <a:buFontTx/>
              <a:buNone/>
            </a:pPr>
            <a:r>
              <a:rPr lang="en-US" altLang="vi-VN" b="1" i="1" dirty="0" err="1">
                <a:latin typeface="Times New Roman" panose="02020603050405020304" pitchFamily="18" charset="0"/>
                <a:cs typeface="Times New Roman" panose="02020603050405020304" pitchFamily="18" charset="0"/>
              </a:rPr>
              <a:t>Giống</a:t>
            </a:r>
            <a:r>
              <a:rPr lang="en-US" altLang="vi-VN" b="1" i="1" dirty="0">
                <a:latin typeface="Times New Roman" panose="02020603050405020304" pitchFamily="18" charset="0"/>
                <a:cs typeface="Times New Roman" panose="02020603050405020304" pitchFamily="18" charset="0"/>
              </a:rPr>
              <a:t> </a:t>
            </a:r>
            <a:r>
              <a:rPr lang="en-US" altLang="vi-VN" b="1" i="1" dirty="0" err="1">
                <a:latin typeface="Times New Roman" panose="02020603050405020304" pitchFamily="18" charset="0"/>
                <a:cs typeface="Times New Roman" panose="02020603050405020304" pitchFamily="18" charset="0"/>
              </a:rPr>
              <a:t>thỏ</a:t>
            </a:r>
            <a:r>
              <a:rPr lang="en-US" altLang="vi-VN" b="1" i="1" dirty="0">
                <a:latin typeface="Times New Roman" panose="02020603050405020304" pitchFamily="18" charset="0"/>
                <a:cs typeface="Times New Roman" panose="02020603050405020304" pitchFamily="18" charset="0"/>
              </a:rPr>
              <a:t> Himalaya </a:t>
            </a:r>
            <a:endParaRPr lang="en-US" altLang="vi-VN" dirty="0">
              <a:latin typeface="Times New Roman" panose="02020603050405020304" pitchFamily="18" charset="0"/>
              <a:cs typeface="Times New Roman" panose="02020603050405020304" pitchFamily="18" charset="0"/>
            </a:endParaRPr>
          </a:p>
        </p:txBody>
      </p:sp>
      <p:sp>
        <p:nvSpPr>
          <p:cNvPr id="19" name="Line 17">
            <a:extLst>
              <a:ext uri="{FF2B5EF4-FFF2-40B4-BE49-F238E27FC236}">
                <a16:creationId xmlns:a16="http://schemas.microsoft.com/office/drawing/2014/main" id="{313174AC-CA6D-4A5D-80C2-535BA1DBF6EE}"/>
              </a:ext>
            </a:extLst>
          </p:cNvPr>
          <p:cNvSpPr>
            <a:spLocks noChangeShapeType="1"/>
          </p:cNvSpPr>
          <p:nvPr/>
        </p:nvSpPr>
        <p:spPr bwMode="auto">
          <a:xfrm flipH="1">
            <a:off x="3657600" y="2327275"/>
            <a:ext cx="1447800" cy="1939925"/>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0" name="Rectangle 20">
            <a:extLst>
              <a:ext uri="{FF2B5EF4-FFF2-40B4-BE49-F238E27FC236}">
                <a16:creationId xmlns:a16="http://schemas.microsoft.com/office/drawing/2014/main" id="{BCFB3D5D-4006-4358-B39A-E1B293BAE016}"/>
              </a:ext>
            </a:extLst>
          </p:cNvPr>
          <p:cNvSpPr>
            <a:spLocks noChangeArrowheads="1"/>
          </p:cNvSpPr>
          <p:nvPr/>
        </p:nvSpPr>
        <p:spPr bwMode="auto">
          <a:xfrm>
            <a:off x="533400" y="990600"/>
            <a:ext cx="1601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AutoNum type="arabicPeriod"/>
            </a:pPr>
            <a:r>
              <a:rPr lang="en-US" altLang="vi-VN" b="1" u="sng">
                <a:latin typeface="Times New Roman" panose="02020603050405020304" pitchFamily="18" charset="0"/>
                <a:cs typeface="Times New Roman" panose="02020603050405020304" pitchFamily="18" charset="0"/>
              </a:rPr>
              <a:t>Ví dụ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ox(in)">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Content Placeholder 4">
            <a:extLst>
              <a:ext uri="{FF2B5EF4-FFF2-40B4-BE49-F238E27FC236}">
                <a16:creationId xmlns:a16="http://schemas.microsoft.com/office/drawing/2014/main" id="{F826B8CE-5520-4EB4-A6A2-E5BA3FFCFA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4321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2">
            <a:extLst>
              <a:ext uri="{FF2B5EF4-FFF2-40B4-BE49-F238E27FC236}">
                <a16:creationId xmlns:a16="http://schemas.microsoft.com/office/drawing/2014/main" id="{2CFAAEED-FA7D-4174-8CD3-B3DD07EBBCC0}"/>
              </a:ext>
            </a:extLst>
          </p:cNvPr>
          <p:cNvSpPr>
            <a:spLocks noChangeShapeType="1"/>
          </p:cNvSpPr>
          <p:nvPr/>
        </p:nvSpPr>
        <p:spPr bwMode="auto">
          <a:xfrm flipH="1">
            <a:off x="1828800" y="2362200"/>
            <a:ext cx="2286000" cy="1524000"/>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Text Box 13">
            <a:extLst>
              <a:ext uri="{FF2B5EF4-FFF2-40B4-BE49-F238E27FC236}">
                <a16:creationId xmlns:a16="http://schemas.microsoft.com/office/drawing/2014/main" id="{F94FD786-6925-42B6-9A7B-79D629626B0A}"/>
              </a:ext>
            </a:extLst>
          </p:cNvPr>
          <p:cNvSpPr txBox="1">
            <a:spLocks noChangeArrowheads="1"/>
          </p:cNvSpPr>
          <p:nvPr/>
        </p:nvSpPr>
        <p:spPr bwMode="auto">
          <a:xfrm>
            <a:off x="1905000" y="1828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b="1">
                <a:solidFill>
                  <a:srgbClr val="0070C0"/>
                </a:solidFill>
                <a:latin typeface="Times New Roman" panose="02020603050405020304" pitchFamily="18" charset="0"/>
                <a:cs typeface="Times New Roman" panose="02020603050405020304" pitchFamily="18" charset="0"/>
              </a:rPr>
              <a:t>Tế bào vùng thân  có nhiệt độ cao </a:t>
            </a:r>
          </a:p>
        </p:txBody>
      </p:sp>
      <p:sp>
        <p:nvSpPr>
          <p:cNvPr id="5" name="Line 14">
            <a:extLst>
              <a:ext uri="{FF2B5EF4-FFF2-40B4-BE49-F238E27FC236}">
                <a16:creationId xmlns:a16="http://schemas.microsoft.com/office/drawing/2014/main" id="{B9019D24-BA64-4B33-B8B3-5D760BFE2BBC}"/>
              </a:ext>
            </a:extLst>
          </p:cNvPr>
          <p:cNvSpPr>
            <a:spLocks noChangeShapeType="1"/>
          </p:cNvSpPr>
          <p:nvPr/>
        </p:nvSpPr>
        <p:spPr bwMode="auto">
          <a:xfrm>
            <a:off x="4191000" y="2362200"/>
            <a:ext cx="2286000" cy="1676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Text Box 15">
            <a:extLst>
              <a:ext uri="{FF2B5EF4-FFF2-40B4-BE49-F238E27FC236}">
                <a16:creationId xmlns:a16="http://schemas.microsoft.com/office/drawing/2014/main" id="{6A9C2460-3AFA-4295-9DAD-9531D20C46AD}"/>
              </a:ext>
            </a:extLst>
          </p:cNvPr>
          <p:cNvSpPr txBox="1">
            <a:spLocks noChangeArrowheads="1"/>
          </p:cNvSpPr>
          <p:nvPr/>
        </p:nvSpPr>
        <p:spPr bwMode="auto">
          <a:xfrm>
            <a:off x="4495800" y="4038600"/>
            <a:ext cx="434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b="1">
                <a:solidFill>
                  <a:srgbClr val="7030A0"/>
                </a:solidFill>
                <a:latin typeface="Times New Roman" panose="02020603050405020304" pitchFamily="18" charset="0"/>
                <a:cs typeface="Times New Roman" panose="02020603050405020304" pitchFamily="18" charset="0"/>
              </a:rPr>
              <a:t>Không tổng hợp sắc tố mêlanin</a:t>
            </a:r>
          </a:p>
        </p:txBody>
      </p:sp>
      <p:sp>
        <p:nvSpPr>
          <p:cNvPr id="7" name="Line 16">
            <a:extLst>
              <a:ext uri="{FF2B5EF4-FFF2-40B4-BE49-F238E27FC236}">
                <a16:creationId xmlns:a16="http://schemas.microsoft.com/office/drawing/2014/main" id="{3BAC3C50-7075-40D2-820D-E014370F9A11}"/>
              </a:ext>
            </a:extLst>
          </p:cNvPr>
          <p:cNvSpPr>
            <a:spLocks noChangeShapeType="1"/>
          </p:cNvSpPr>
          <p:nvPr/>
        </p:nvSpPr>
        <p:spPr bwMode="auto">
          <a:xfrm>
            <a:off x="6629400" y="4953000"/>
            <a:ext cx="46038"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17">
            <a:extLst>
              <a:ext uri="{FF2B5EF4-FFF2-40B4-BE49-F238E27FC236}">
                <a16:creationId xmlns:a16="http://schemas.microsoft.com/office/drawing/2014/main" id="{C4153646-CCAB-4BB3-98DC-56E8195D5CFA}"/>
              </a:ext>
            </a:extLst>
          </p:cNvPr>
          <p:cNvSpPr txBox="1">
            <a:spLocks noChangeArrowheads="1"/>
          </p:cNvSpPr>
          <p:nvPr/>
        </p:nvSpPr>
        <p:spPr bwMode="auto">
          <a:xfrm>
            <a:off x="5715000" y="54864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b="1">
                <a:solidFill>
                  <a:srgbClr val="CC3300"/>
                </a:solidFill>
                <a:latin typeface="Times New Roman" panose="02020603050405020304" pitchFamily="18" charset="0"/>
                <a:cs typeface="Times New Roman" panose="02020603050405020304" pitchFamily="18" charset="0"/>
              </a:rPr>
              <a:t>Lông trắng</a:t>
            </a:r>
          </a:p>
        </p:txBody>
      </p:sp>
      <p:sp>
        <p:nvSpPr>
          <p:cNvPr id="27656" name="Rectangle 8">
            <a:extLst>
              <a:ext uri="{FF2B5EF4-FFF2-40B4-BE49-F238E27FC236}">
                <a16:creationId xmlns:a16="http://schemas.microsoft.com/office/drawing/2014/main" id="{1FB307DA-BDC1-46C6-8EED-4BCF2C870AE1}"/>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27657" name="Picture 5" descr="AG00630_">
            <a:extLst>
              <a:ext uri="{FF2B5EF4-FFF2-40B4-BE49-F238E27FC236}">
                <a16:creationId xmlns:a16="http://schemas.microsoft.com/office/drawing/2014/main" id="{7A81FD7E-207E-4678-89FC-C14C47AC59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7" descr="bluline[1]">
            <a:extLst>
              <a:ext uri="{FF2B5EF4-FFF2-40B4-BE49-F238E27FC236}">
                <a16:creationId xmlns:a16="http://schemas.microsoft.com/office/drawing/2014/main" id="{509FCCEE-E250-45A2-AE07-D7807F8DE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098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WordArt 16" descr="White marble">
            <a:extLst>
              <a:ext uri="{FF2B5EF4-FFF2-40B4-BE49-F238E27FC236}">
                <a16:creationId xmlns:a16="http://schemas.microsoft.com/office/drawing/2014/main" id="{654684D3-8D69-4A07-AC1A-28EE77439D66}"/>
              </a:ext>
            </a:extLst>
          </p:cNvPr>
          <p:cNvSpPr>
            <a:spLocks noChangeArrowheads="1" noChangeShapeType="1" noTextEdit="1"/>
          </p:cNvSpPr>
          <p:nvPr/>
        </p:nvSpPr>
        <p:spPr bwMode="auto">
          <a:xfrm>
            <a:off x="1600200" y="2286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b="1" kern="10">
                <a:ln w="9525">
                  <a:round/>
                  <a:headEnd/>
                  <a:tailEnd/>
                </a:ln>
                <a:blipFill dpi="0" rotWithShape="0">
                  <a:blip r:embed="rId5"/>
                  <a:srcRect/>
                  <a:tile tx="0" ty="0" sx="100000" sy="100000" flip="none" algn="tl"/>
                </a:blipFill>
                <a:latin typeface="Times New Roman" panose="02020603050405020304" pitchFamily="18" charset="0"/>
                <a:cs typeface="Times New Roman" panose="02020603050405020304" pitchFamily="18" charset="0"/>
              </a:rPr>
              <a:t>II. SỰ TƯƠNG TÁC GiỮA KIỂU GEN VÀ MÔI TRƯỜNG </a:t>
            </a:r>
            <a:endParaRPr lang="en-US" sz="3600" b="1" kern="10">
              <a:ln w="9525">
                <a:round/>
                <a:headEnd/>
                <a:tailEnd/>
              </a:ln>
              <a:blipFill dpi="0" rotWithShape="0">
                <a:blip r:embed="rId5"/>
                <a:srcRect/>
                <a:tile tx="0" ty="0" sx="100000" sy="100000" flip="none" algn="tl"/>
              </a:blip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C9E97E-30FC-4A38-9007-F3EDDB52B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19200"/>
            <a:ext cx="2590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EBBCCF85-BBA6-418E-BD92-0353AFB38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D559F571-CFAB-4F58-BCC6-0C03B9043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25908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23">
            <a:extLst>
              <a:ext uri="{FF2B5EF4-FFF2-40B4-BE49-F238E27FC236}">
                <a16:creationId xmlns:a16="http://schemas.microsoft.com/office/drawing/2014/main" id="{5C5E022B-E31C-447F-B2EF-627A0BB40ED0}"/>
              </a:ext>
            </a:extLst>
          </p:cNvPr>
          <p:cNvSpPr>
            <a:spLocks noChangeShapeType="1"/>
          </p:cNvSpPr>
          <p:nvPr/>
        </p:nvSpPr>
        <p:spPr bwMode="auto">
          <a:xfrm>
            <a:off x="2514600" y="3276600"/>
            <a:ext cx="838200" cy="0"/>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24">
            <a:extLst>
              <a:ext uri="{FF2B5EF4-FFF2-40B4-BE49-F238E27FC236}">
                <a16:creationId xmlns:a16="http://schemas.microsoft.com/office/drawing/2014/main" id="{7171596E-98C3-478E-983B-A60AEF160BB3}"/>
              </a:ext>
            </a:extLst>
          </p:cNvPr>
          <p:cNvSpPr>
            <a:spLocks noChangeShapeType="1"/>
          </p:cNvSpPr>
          <p:nvPr/>
        </p:nvSpPr>
        <p:spPr bwMode="auto">
          <a:xfrm>
            <a:off x="5410200" y="3276600"/>
            <a:ext cx="838200" cy="0"/>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8" name="Rectangle 4">
            <a:extLst>
              <a:ext uri="{FF2B5EF4-FFF2-40B4-BE49-F238E27FC236}">
                <a16:creationId xmlns:a16="http://schemas.microsoft.com/office/drawing/2014/main" id="{358D2725-9435-4F99-89C5-9190BDBAA692}"/>
              </a:ext>
            </a:extLst>
          </p:cNvPr>
          <p:cNvSpPr>
            <a:spLocks noChangeArrowheads="1"/>
          </p:cNvSpPr>
          <p:nvPr/>
        </p:nvSpPr>
        <p:spPr bwMode="auto">
          <a:xfrm>
            <a:off x="4763"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28679" name="Picture 5" descr="AG00630_">
            <a:extLst>
              <a:ext uri="{FF2B5EF4-FFF2-40B4-BE49-F238E27FC236}">
                <a16:creationId xmlns:a16="http://schemas.microsoft.com/office/drawing/2014/main" id="{6D490074-DA56-4FCC-8066-41D104983D0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descr="bluline[1]">
            <a:extLst>
              <a:ext uri="{FF2B5EF4-FFF2-40B4-BE49-F238E27FC236}">
                <a16:creationId xmlns:a16="http://schemas.microsoft.com/office/drawing/2014/main" id="{B157918C-9B9D-428A-B55C-BDCBCA2755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098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WordArt 16" descr="White marble">
            <a:extLst>
              <a:ext uri="{FF2B5EF4-FFF2-40B4-BE49-F238E27FC236}">
                <a16:creationId xmlns:a16="http://schemas.microsoft.com/office/drawing/2014/main" id="{1B32CA78-F708-4BE5-A6E0-3BAC90B011EF}"/>
              </a:ext>
            </a:extLst>
          </p:cNvPr>
          <p:cNvSpPr>
            <a:spLocks noChangeArrowheads="1" noChangeShapeType="1" noTextEdit="1"/>
          </p:cNvSpPr>
          <p:nvPr/>
        </p:nvSpPr>
        <p:spPr bwMode="auto">
          <a:xfrm>
            <a:off x="1600200" y="2286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b="1" kern="10">
                <a:ln w="9525">
                  <a:round/>
                  <a:headEnd/>
                  <a:tailEnd/>
                </a:ln>
                <a:blipFill dpi="0" rotWithShape="0">
                  <a:blip r:embed="rId7"/>
                  <a:srcRect/>
                  <a:tile tx="0" ty="0" sx="100000" sy="100000" flip="none" algn="tl"/>
                </a:blipFill>
                <a:latin typeface="Times New Roman" panose="02020603050405020304" pitchFamily="18" charset="0"/>
                <a:cs typeface="Times New Roman" panose="02020603050405020304" pitchFamily="18" charset="0"/>
              </a:rPr>
              <a:t>II. SỰ TƯƠNG TÁC GiỮA KIỂU GEN VÀ MÔI TRƯỜNG </a:t>
            </a:r>
            <a:endParaRPr lang="en-US" sz="3600" b="1" kern="10">
              <a:ln w="9525">
                <a:round/>
                <a:headEnd/>
                <a:tailEnd/>
              </a:ln>
              <a:blipFill dpi="0" rotWithShape="0">
                <a:blip r:embed="rId7"/>
                <a:srcRect/>
                <a:tile tx="0" ty="0" sx="100000" sy="100000" flip="none" algn="tl"/>
              </a:blipFill>
              <a:latin typeface="Times New Roman" panose="02020603050405020304" pitchFamily="18" charset="0"/>
              <a:cs typeface="Times New Roman" panose="02020603050405020304" pitchFamily="18" charset="0"/>
            </a:endParaRPr>
          </a:p>
        </p:txBody>
      </p:sp>
      <p:sp>
        <p:nvSpPr>
          <p:cNvPr id="29" name="Text Box 3">
            <a:extLst>
              <a:ext uri="{FF2B5EF4-FFF2-40B4-BE49-F238E27FC236}">
                <a16:creationId xmlns:a16="http://schemas.microsoft.com/office/drawing/2014/main" id="{68C0828F-D521-4FD8-B786-589F961E4BFE}"/>
              </a:ext>
            </a:extLst>
          </p:cNvPr>
          <p:cNvSpPr txBox="1">
            <a:spLocks noChangeArrowheads="1"/>
          </p:cNvSpPr>
          <p:nvPr/>
        </p:nvSpPr>
        <p:spPr bwMode="auto">
          <a:xfrm>
            <a:off x="990600" y="3570288"/>
            <a:ext cx="4038600" cy="107791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a:spcBef>
                <a:spcPct val="50000"/>
              </a:spcBef>
              <a:buFontTx/>
              <a:buNone/>
            </a:pPr>
            <a:r>
              <a:rPr lang="en-US" altLang="vi-VN" b="1">
                <a:solidFill>
                  <a:srgbClr val="0070C0"/>
                </a:solidFill>
                <a:latin typeface="Times New Roman" panose="02020603050405020304" pitchFamily="18" charset="0"/>
                <a:cs typeface="Times New Roman" panose="02020603050405020304" pitchFamily="18" charset="0"/>
              </a:rPr>
              <a:t>  Cạo lông trắng trên lưng + buộc đá lạnh</a:t>
            </a:r>
          </a:p>
        </p:txBody>
      </p:sp>
      <p:sp>
        <p:nvSpPr>
          <p:cNvPr id="30" name="Text Box 4">
            <a:extLst>
              <a:ext uri="{FF2B5EF4-FFF2-40B4-BE49-F238E27FC236}">
                <a16:creationId xmlns:a16="http://schemas.microsoft.com/office/drawing/2014/main" id="{A1A28708-5311-4473-9935-0FAA79F23979}"/>
              </a:ext>
            </a:extLst>
          </p:cNvPr>
          <p:cNvSpPr txBox="1">
            <a:spLocks noChangeArrowheads="1"/>
          </p:cNvSpPr>
          <p:nvPr/>
        </p:nvSpPr>
        <p:spPr bwMode="auto">
          <a:xfrm>
            <a:off x="5867400" y="3657601"/>
            <a:ext cx="2971800" cy="1569660"/>
          </a:xfrm>
          <a:prstGeom prst="rect">
            <a:avLst/>
          </a:prstGeom>
          <a:noFill/>
          <a:ln w="9525">
            <a:noFill/>
            <a:miter lim="800000"/>
            <a:headEnd/>
            <a:tailEnd/>
          </a:ln>
          <a:effectLst/>
        </p:spPr>
        <p:txBody>
          <a:bodyPr wrap="squar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a:spcBef>
                <a:spcPct val="50000"/>
              </a:spcBef>
              <a:buFontTx/>
              <a:buNone/>
            </a:pPr>
            <a:r>
              <a:rPr lang="en-US" altLang="en-US" b="1" i="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Kết</a:t>
            </a:r>
            <a:r>
              <a:rPr lang="en-US" altLang="en-US" b="1" i="1" u="sng"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b="1" i="1" u="sng"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Ở </a:t>
            </a:r>
            <a:r>
              <a:rPr lang="en-US" altLang="en-US" b="1" dirty="0" err="1">
                <a:latin typeface="Times New Roman" panose="02020603050405020304" pitchFamily="18" charset="0"/>
                <a:cs typeface="Times New Roman" panose="02020603050405020304" pitchFamily="18" charset="0"/>
              </a:rPr>
              <a:t>lưng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mọc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màu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đen</a:t>
            </a:r>
            <a:endParaRPr lang="en-US" altLang="en-US" b="1" dirty="0">
              <a:latin typeface="Times New Roman" panose="02020603050405020304" pitchFamily="18" charset="0"/>
              <a:cs typeface="Times New Roman" panose="02020603050405020304" pitchFamily="18" charset="0"/>
            </a:endParaRPr>
          </a:p>
        </p:txBody>
      </p:sp>
      <p:sp>
        <p:nvSpPr>
          <p:cNvPr id="22" name="Freeform 22">
            <a:extLst>
              <a:ext uri="{FF2B5EF4-FFF2-40B4-BE49-F238E27FC236}">
                <a16:creationId xmlns:a16="http://schemas.microsoft.com/office/drawing/2014/main" id="{1E24AC7C-7BB5-4E99-8703-4004F50717A8}"/>
              </a:ext>
            </a:extLst>
          </p:cNvPr>
          <p:cNvSpPr>
            <a:spLocks/>
          </p:cNvSpPr>
          <p:nvPr/>
        </p:nvSpPr>
        <p:spPr bwMode="auto">
          <a:xfrm rot="-193170">
            <a:off x="1004888" y="2078038"/>
            <a:ext cx="736600" cy="508000"/>
          </a:xfrm>
          <a:custGeom>
            <a:avLst/>
            <a:gdLst>
              <a:gd name="T0" fmla="*/ 2147483646 w 560"/>
              <a:gd name="T1" fmla="*/ 2147483646 h 368"/>
              <a:gd name="T2" fmla="*/ 2147483646 w 560"/>
              <a:gd name="T3" fmla="*/ 2147483646 h 368"/>
              <a:gd name="T4" fmla="*/ 2147483646 w 560"/>
              <a:gd name="T5" fmla="*/ 2147483646 h 368"/>
              <a:gd name="T6" fmla="*/ 2147483646 w 560"/>
              <a:gd name="T7" fmla="*/ 2147483646 h 368"/>
              <a:gd name="T8" fmla="*/ 2147483646 w 560"/>
              <a:gd name="T9" fmla="*/ 2147483646 h 368"/>
              <a:gd name="T10" fmla="*/ 2147483646 w 560"/>
              <a:gd name="T11" fmla="*/ 2147483646 h 368"/>
              <a:gd name="T12" fmla="*/ 2147483646 w 560"/>
              <a:gd name="T13" fmla="*/ 2147483646 h 368"/>
              <a:gd name="T14" fmla="*/ 2147483646 w 560"/>
              <a:gd name="T15" fmla="*/ 2147483646 h 368"/>
              <a:gd name="T16" fmla="*/ 2147483646 w 560"/>
              <a:gd name="T17" fmla="*/ 2147483646 h 368"/>
              <a:gd name="T18" fmla="*/ 2147483646 w 560"/>
              <a:gd name="T19" fmla="*/ 2147483646 h 368"/>
              <a:gd name="T20" fmla="*/ 2147483646 w 560"/>
              <a:gd name="T21" fmla="*/ 2147483646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0"/>
              <a:gd name="T34" fmla="*/ 0 h 368"/>
              <a:gd name="T35" fmla="*/ 560 w 560"/>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0" h="368">
                <a:moveTo>
                  <a:pt x="8" y="56"/>
                </a:moveTo>
                <a:cubicBezTo>
                  <a:pt x="16" y="24"/>
                  <a:pt x="72" y="16"/>
                  <a:pt x="104" y="8"/>
                </a:cubicBezTo>
                <a:cubicBezTo>
                  <a:pt x="136" y="0"/>
                  <a:pt x="168" y="0"/>
                  <a:pt x="200" y="8"/>
                </a:cubicBezTo>
                <a:cubicBezTo>
                  <a:pt x="232" y="16"/>
                  <a:pt x="264" y="40"/>
                  <a:pt x="296" y="56"/>
                </a:cubicBezTo>
                <a:cubicBezTo>
                  <a:pt x="328" y="72"/>
                  <a:pt x="360" y="88"/>
                  <a:pt x="392" y="104"/>
                </a:cubicBezTo>
                <a:cubicBezTo>
                  <a:pt x="424" y="120"/>
                  <a:pt x="464" y="112"/>
                  <a:pt x="488" y="152"/>
                </a:cubicBezTo>
                <a:cubicBezTo>
                  <a:pt x="512" y="192"/>
                  <a:pt x="560" y="320"/>
                  <a:pt x="536" y="344"/>
                </a:cubicBezTo>
                <a:cubicBezTo>
                  <a:pt x="512" y="368"/>
                  <a:pt x="408" y="320"/>
                  <a:pt x="344" y="296"/>
                </a:cubicBezTo>
                <a:cubicBezTo>
                  <a:pt x="280" y="272"/>
                  <a:pt x="200" y="216"/>
                  <a:pt x="152" y="200"/>
                </a:cubicBezTo>
                <a:cubicBezTo>
                  <a:pt x="104" y="184"/>
                  <a:pt x="80" y="224"/>
                  <a:pt x="56" y="200"/>
                </a:cubicBezTo>
                <a:cubicBezTo>
                  <a:pt x="32" y="176"/>
                  <a:pt x="0" y="88"/>
                  <a:pt x="8" y="56"/>
                </a:cubicBezTo>
                <a:close/>
              </a:path>
            </a:pathLst>
          </a:custGeom>
          <a:solidFill>
            <a:srgbClr val="FFCC99">
              <a:alpha val="92155"/>
            </a:srgbClr>
          </a:solidFill>
          <a:ln w="9525">
            <a:solidFill>
              <a:srgbClr val="FFCC99"/>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500"/>
                                        <p:tgtEl>
                                          <p:spTgt spid="20"/>
                                        </p:tgtEl>
                                      </p:cBhvr>
                                    </p:animEffect>
                                  </p:childTnLst>
                                </p:cTn>
                              </p:par>
                              <p:par>
                                <p:cTn id="18" presetID="8"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in)">
                                      <p:cBhvr>
                                        <p:cTn id="20" dur="500"/>
                                        <p:tgtEl>
                                          <p:spTgt spid="17"/>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amond(in)">
                                      <p:cBhvr>
                                        <p:cTn id="23" dur="500"/>
                                        <p:tgtEl>
                                          <p:spTgt spid="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par>
                                <p:cTn id="34" presetID="4"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ox(in)">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a:extLst>
              <a:ext uri="{FF2B5EF4-FFF2-40B4-BE49-F238E27FC236}">
                <a16:creationId xmlns:a16="http://schemas.microsoft.com/office/drawing/2014/main" id="{D84F5DDD-E3FA-4D96-98FF-E2ED30A07591}"/>
              </a:ext>
            </a:extLst>
          </p:cNvPr>
          <p:cNvSpPr txBox="1">
            <a:spLocks noChangeArrowheads="1"/>
          </p:cNvSpPr>
          <p:nvPr/>
        </p:nvSpPr>
        <p:spPr bwMode="auto">
          <a:xfrm>
            <a:off x="381000" y="76200"/>
            <a:ext cx="876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dirty="0" err="1">
                <a:latin typeface="Times New Roman" panose="02020603050405020304" pitchFamily="18" charset="0"/>
                <a:cs typeface="Times New Roman" panose="02020603050405020304" pitchFamily="18" charset="0"/>
              </a:rPr>
              <a:t>Ví</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dụ</a:t>
            </a:r>
            <a:r>
              <a:rPr lang="en-US" altLang="vi-VN" b="1" dirty="0">
                <a:latin typeface="Times New Roman" panose="02020603050405020304" pitchFamily="18" charset="0"/>
                <a:cs typeface="Times New Roman" panose="02020603050405020304" pitchFamily="18" charset="0"/>
              </a:rPr>
              <a:t> 2: </a:t>
            </a:r>
            <a:r>
              <a:rPr lang="en-US" altLang="vi-VN" b="1" dirty="0" err="1">
                <a:latin typeface="Times New Roman" panose="02020603050405020304" pitchFamily="18" charset="0"/>
                <a:cs typeface="Times New Roman" panose="02020603050405020304" pitchFamily="18" charset="0"/>
              </a:rPr>
              <a:t>Hoa</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cẩm</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tú</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cầu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trồng</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trong</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môi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trường</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có</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độ</a:t>
            </a:r>
            <a:r>
              <a:rPr lang="en-US" altLang="vi-VN" b="1" dirty="0">
                <a:latin typeface="Times New Roman" panose="02020603050405020304" pitchFamily="18" charset="0"/>
                <a:cs typeface="Times New Roman" panose="02020603050405020304" pitchFamily="18" charset="0"/>
              </a:rPr>
              <a:t> pH </a:t>
            </a:r>
            <a:r>
              <a:rPr lang="en-US" altLang="vi-VN" b="1" dirty="0" err="1">
                <a:latin typeface="Times New Roman" panose="02020603050405020304" pitchFamily="18" charset="0"/>
                <a:cs typeface="Times New Roman" panose="02020603050405020304" pitchFamily="18" charset="0"/>
              </a:rPr>
              <a:t>khác</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nhau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cho</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màu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sắc</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khác</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nhau</a:t>
            </a:r>
            <a:r>
              <a:rPr lang="en-US" altLang="vi-VN" b="1" dirty="0">
                <a:latin typeface="Times New Roman" panose="02020603050405020304" pitchFamily="18" charset="0"/>
                <a:cs typeface="Times New Roman" panose="02020603050405020304" pitchFamily="18" charset="0"/>
              </a:rPr>
              <a:t> </a:t>
            </a:r>
          </a:p>
        </p:txBody>
      </p:sp>
      <p:pic>
        <p:nvPicPr>
          <p:cNvPr id="8" name="Picture 3" descr="Camtucau1">
            <a:extLst>
              <a:ext uri="{FF2B5EF4-FFF2-40B4-BE49-F238E27FC236}">
                <a16:creationId xmlns:a16="http://schemas.microsoft.com/office/drawing/2014/main" id="{A7C7FDF5-F9AA-4684-B4B3-5A10368AB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43000"/>
            <a:ext cx="312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m tu cau 5">
            <a:extLst>
              <a:ext uri="{FF2B5EF4-FFF2-40B4-BE49-F238E27FC236}">
                <a16:creationId xmlns:a16="http://schemas.microsoft.com/office/drawing/2014/main" id="{1630CC41-FF3D-49CA-8C73-FC7FD7835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43000"/>
            <a:ext cx="297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a:extLst>
              <a:ext uri="{FF2B5EF4-FFF2-40B4-BE49-F238E27FC236}">
                <a16:creationId xmlns:a16="http://schemas.microsoft.com/office/drawing/2014/main" id="{ACAD173E-FEFF-4B6A-8A44-2E329A335D66}"/>
              </a:ext>
            </a:extLst>
          </p:cNvPr>
          <p:cNvSpPr txBox="1">
            <a:spLocks noChangeArrowheads="1"/>
          </p:cNvSpPr>
          <p:nvPr/>
        </p:nvSpPr>
        <p:spPr bwMode="auto">
          <a:xfrm>
            <a:off x="0" y="5475288"/>
            <a:ext cx="2895600"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b="1">
                <a:solidFill>
                  <a:srgbClr val="0000FF"/>
                </a:solidFill>
                <a:latin typeface="Times New Roman" panose="02020603050405020304" pitchFamily="18" charset="0"/>
                <a:cs typeface="Times New Roman" panose="02020603050405020304" pitchFamily="18" charset="0"/>
              </a:rPr>
              <a:t> pH &gt; 7:</a:t>
            </a:r>
            <a:r>
              <a:rPr lang="en-US" altLang="vi-VN" b="1">
                <a:solidFill>
                  <a:srgbClr val="FF3300"/>
                </a:solidFill>
                <a:latin typeface="Times New Roman" panose="02020603050405020304" pitchFamily="18" charset="0"/>
                <a:cs typeface="Times New Roman" panose="02020603050405020304" pitchFamily="18" charset="0"/>
              </a:rPr>
              <a:t> hoa màu đỏ</a:t>
            </a:r>
            <a:endParaRPr lang="en-US" altLang="vi-VN" b="1">
              <a:solidFill>
                <a:srgbClr val="FF0000"/>
              </a:solidFill>
              <a:latin typeface="Times New Roman" panose="02020603050405020304" pitchFamily="18" charset="0"/>
              <a:cs typeface="Times New Roman" panose="02020603050405020304" pitchFamily="18" charset="0"/>
            </a:endParaRPr>
          </a:p>
        </p:txBody>
      </p:sp>
      <p:sp>
        <p:nvSpPr>
          <p:cNvPr id="11" name="Text Box 6">
            <a:extLst>
              <a:ext uri="{FF2B5EF4-FFF2-40B4-BE49-F238E27FC236}">
                <a16:creationId xmlns:a16="http://schemas.microsoft.com/office/drawing/2014/main" id="{EB5139B0-AC8C-4BF0-8803-4ACEE99C6E76}"/>
              </a:ext>
            </a:extLst>
          </p:cNvPr>
          <p:cNvSpPr txBox="1">
            <a:spLocks noChangeArrowheads="1"/>
          </p:cNvSpPr>
          <p:nvPr/>
        </p:nvSpPr>
        <p:spPr bwMode="auto">
          <a:xfrm>
            <a:off x="6172200" y="5551488"/>
            <a:ext cx="2971800" cy="1077912"/>
          </a:xfrm>
          <a:prstGeom prst="rect">
            <a:avLst/>
          </a:prstGeom>
          <a:solidFill>
            <a:schemeClr val="bg1"/>
          </a:solidFill>
          <a:ln w="9525">
            <a:solidFill>
              <a:schemeClr val="bg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r>
              <a:rPr lang="en-US" altLang="vi-VN" b="1" dirty="0">
                <a:solidFill>
                  <a:srgbClr val="3333CC"/>
                </a:solidFill>
                <a:latin typeface="Times New Roman" panose="02020603050405020304" pitchFamily="18" charset="0"/>
                <a:cs typeface="Times New Roman" panose="02020603050405020304" pitchFamily="18" charset="0"/>
              </a:rPr>
              <a:t>pH = 7</a:t>
            </a:r>
            <a:r>
              <a:rPr lang="en-US" altLang="vi-VN" b="1" dirty="0">
                <a:solidFill>
                  <a:srgbClr val="7030A0"/>
                </a:solidFill>
                <a:latin typeface="Times New Roman" panose="02020603050405020304" pitchFamily="18" charset="0"/>
                <a:cs typeface="Times New Roman" panose="02020603050405020304" pitchFamily="18" charset="0"/>
              </a:rPr>
              <a:t>: </a:t>
            </a:r>
            <a:r>
              <a:rPr lang="en-US" altLang="vi-VN" b="1" dirty="0" err="1">
                <a:solidFill>
                  <a:srgbClr val="7030A0"/>
                </a:solidFill>
                <a:latin typeface="Times New Roman" panose="02020603050405020304" pitchFamily="18" charset="0"/>
                <a:cs typeface="Times New Roman" panose="02020603050405020304" pitchFamily="18" charset="0"/>
              </a:rPr>
              <a:t>hoa</a:t>
            </a:r>
            <a:r>
              <a:rPr lang="en-US" altLang="vi-VN" b="1" dirty="0">
                <a:solidFill>
                  <a:srgbClr val="7030A0"/>
                </a:solidFill>
                <a:latin typeface="Times New Roman" panose="02020603050405020304" pitchFamily="18" charset="0"/>
                <a:cs typeface="Times New Roman" panose="02020603050405020304" pitchFamily="18" charset="0"/>
              </a:rPr>
              <a:t> </a:t>
            </a:r>
            <a:r>
              <a:rPr lang="en-US" altLang="vi-VN" b="1" dirty="0" err="1">
                <a:solidFill>
                  <a:srgbClr val="7030A0"/>
                </a:solidFill>
                <a:latin typeface="Times New Roman" panose="02020603050405020304" pitchFamily="18" charset="0"/>
                <a:cs typeface="Times New Roman" panose="02020603050405020304" pitchFamily="18" charset="0"/>
              </a:rPr>
              <a:t>màu</a:t>
            </a:r>
            <a:r>
              <a:rPr lang="en-US" altLang="vi-VN" b="1" dirty="0">
                <a:solidFill>
                  <a:srgbClr val="7030A0"/>
                </a:solidFill>
                <a:latin typeface="Times New Roman" panose="02020603050405020304" pitchFamily="18" charset="0"/>
                <a:cs typeface="Times New Roman" panose="02020603050405020304" pitchFamily="18" charset="0"/>
              </a:rPr>
              <a:t> </a:t>
            </a:r>
            <a:r>
              <a:rPr lang="en-US" altLang="vi-VN" b="1" dirty="0" err="1">
                <a:solidFill>
                  <a:srgbClr val="7030A0"/>
                </a:solidFill>
                <a:latin typeface="Times New Roman" panose="02020603050405020304" pitchFamily="18" charset="0"/>
                <a:cs typeface="Times New Roman" panose="02020603050405020304" pitchFamily="18" charset="0"/>
              </a:rPr>
              <a:t>trắng</a:t>
            </a:r>
            <a:r>
              <a:rPr lang="en-US" altLang="vi-VN" b="1" dirty="0">
                <a:solidFill>
                  <a:srgbClr val="7030A0"/>
                </a:solidFill>
                <a:latin typeface="Times New Roman" panose="02020603050405020304" pitchFamily="18" charset="0"/>
                <a:cs typeface="Times New Roman" panose="02020603050405020304" pitchFamily="18" charset="0"/>
              </a:rPr>
              <a:t> </a:t>
            </a:r>
            <a:r>
              <a:rPr lang="en-US" altLang="vi-VN" b="1" dirty="0" err="1">
                <a:solidFill>
                  <a:srgbClr val="7030A0"/>
                </a:solidFill>
                <a:latin typeface="Times New Roman" panose="02020603050405020304" pitchFamily="18" charset="0"/>
                <a:cs typeface="Times New Roman" panose="02020603050405020304" pitchFamily="18" charset="0"/>
              </a:rPr>
              <a:t>sữa</a:t>
            </a:r>
            <a:endParaRPr lang="en-US" altLang="vi-VN" b="1" dirty="0">
              <a:solidFill>
                <a:srgbClr val="7030A0"/>
              </a:solidFill>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E326D0E0-D066-4E9B-9BB6-D7EDAB8AA77C}"/>
              </a:ext>
            </a:extLst>
          </p:cNvPr>
          <p:cNvSpPr txBox="1">
            <a:spLocks noChangeArrowheads="1"/>
          </p:cNvSpPr>
          <p:nvPr/>
        </p:nvSpPr>
        <p:spPr bwMode="auto">
          <a:xfrm>
            <a:off x="3352800" y="5475288"/>
            <a:ext cx="2362200"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r>
              <a:rPr lang="en-US" altLang="vi-VN" b="1" dirty="0">
                <a:solidFill>
                  <a:srgbClr val="3333CC"/>
                </a:solidFill>
                <a:latin typeface="Times New Roman" panose="02020603050405020304" pitchFamily="18" charset="0"/>
                <a:cs typeface="Times New Roman" panose="02020603050405020304" pitchFamily="18" charset="0"/>
              </a:rPr>
              <a:t>pH &lt; 7:</a:t>
            </a:r>
            <a:r>
              <a:rPr lang="en-US" altLang="vi-VN" b="1" dirty="0">
                <a:solidFill>
                  <a:srgbClr val="FF3300"/>
                </a:solidFill>
                <a:latin typeface="Times New Roman" panose="02020603050405020304" pitchFamily="18" charset="0"/>
                <a:cs typeface="Times New Roman" panose="02020603050405020304" pitchFamily="18" charset="0"/>
              </a:rPr>
              <a:t> </a:t>
            </a:r>
            <a:r>
              <a:rPr lang="en-US" altLang="vi-VN" b="1" dirty="0" err="1">
                <a:solidFill>
                  <a:srgbClr val="33CCFF"/>
                </a:solidFill>
                <a:latin typeface="Times New Roman" panose="02020603050405020304" pitchFamily="18" charset="0"/>
                <a:cs typeface="Times New Roman" panose="02020603050405020304" pitchFamily="18" charset="0"/>
              </a:rPr>
              <a:t>hoa</a:t>
            </a:r>
            <a:r>
              <a:rPr lang="en-US" altLang="vi-VN" b="1" dirty="0">
                <a:solidFill>
                  <a:srgbClr val="33CCFF"/>
                </a:solidFill>
                <a:latin typeface="Times New Roman" panose="02020603050405020304" pitchFamily="18" charset="0"/>
                <a:cs typeface="Times New Roman" panose="02020603050405020304" pitchFamily="18" charset="0"/>
              </a:rPr>
              <a:t> </a:t>
            </a:r>
            <a:r>
              <a:rPr lang="en-US" altLang="vi-VN" b="1" dirty="0" err="1">
                <a:solidFill>
                  <a:srgbClr val="33CCFF"/>
                </a:solidFill>
                <a:latin typeface="Times New Roman" panose="02020603050405020304" pitchFamily="18" charset="0"/>
                <a:cs typeface="Times New Roman" panose="02020603050405020304" pitchFamily="18" charset="0"/>
              </a:rPr>
              <a:t>màu</a:t>
            </a:r>
            <a:r>
              <a:rPr lang="en-US" altLang="vi-VN" b="1" dirty="0">
                <a:solidFill>
                  <a:srgbClr val="33CCFF"/>
                </a:solidFill>
                <a:latin typeface="Times New Roman" panose="02020603050405020304" pitchFamily="18" charset="0"/>
                <a:cs typeface="Times New Roman" panose="02020603050405020304" pitchFamily="18" charset="0"/>
              </a:rPr>
              <a:t> lam</a:t>
            </a:r>
          </a:p>
        </p:txBody>
      </p:sp>
      <p:pic>
        <p:nvPicPr>
          <p:cNvPr id="13" name="Picture 6" descr="cam tu cau 8">
            <a:extLst>
              <a:ext uri="{FF2B5EF4-FFF2-40B4-BE49-F238E27FC236}">
                <a16:creationId xmlns:a16="http://schemas.microsoft.com/office/drawing/2014/main" id="{0D946CD6-AB8A-479A-98C0-673530C08D86}"/>
              </a:ext>
            </a:extLst>
          </p:cNvPr>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0" y="1143000"/>
            <a:ext cx="304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a:extLst>
              <a:ext uri="{FF2B5EF4-FFF2-40B4-BE49-F238E27FC236}">
                <a16:creationId xmlns:a16="http://schemas.microsoft.com/office/drawing/2014/main" id="{5A4E3B9E-3914-426C-81BF-CF50046D5A53}"/>
              </a:ext>
            </a:extLst>
          </p:cNvPr>
          <p:cNvSpPr>
            <a:spLocks noChangeArrowheads="1"/>
          </p:cNvSpPr>
          <p:nvPr/>
        </p:nvSpPr>
        <p:spPr bwMode="auto">
          <a:xfrm>
            <a:off x="0"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30722" name="Picture 5" descr="AG00630_">
            <a:extLst>
              <a:ext uri="{FF2B5EF4-FFF2-40B4-BE49-F238E27FC236}">
                <a16:creationId xmlns:a16="http://schemas.microsoft.com/office/drawing/2014/main" id="{6BD7FF26-866E-4B4C-A71C-141BD32C30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7" descr="bluline[1]">
            <a:extLst>
              <a:ext uri="{FF2B5EF4-FFF2-40B4-BE49-F238E27FC236}">
                <a16:creationId xmlns:a16="http://schemas.microsoft.com/office/drawing/2014/main" id="{EAE0F70D-8FAC-43D2-A842-AE1323E9D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098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4" name="Group 8">
            <a:extLst>
              <a:ext uri="{FF2B5EF4-FFF2-40B4-BE49-F238E27FC236}">
                <a16:creationId xmlns:a16="http://schemas.microsoft.com/office/drawing/2014/main" id="{FD947003-C4DB-4EDE-8B6B-463A09792C1E}"/>
              </a:ext>
            </a:extLst>
          </p:cNvPr>
          <p:cNvGrpSpPr>
            <a:grpSpLocks/>
          </p:cNvGrpSpPr>
          <p:nvPr/>
        </p:nvGrpSpPr>
        <p:grpSpPr bwMode="auto">
          <a:xfrm>
            <a:off x="8153400" y="152400"/>
            <a:ext cx="1219200" cy="1981200"/>
            <a:chOff x="3969" y="1207"/>
            <a:chExt cx="805" cy="1304"/>
          </a:xfrm>
        </p:grpSpPr>
        <p:pic>
          <p:nvPicPr>
            <p:cNvPr id="30750" name="Picture 9">
              <a:extLst>
                <a:ext uri="{FF2B5EF4-FFF2-40B4-BE49-F238E27FC236}">
                  <a16:creationId xmlns:a16="http://schemas.microsoft.com/office/drawing/2014/main" id="{A6A45BAF-5B5B-4D8A-B357-3E8B8FDFFCB0}"/>
                </a:ext>
              </a:extLst>
            </p:cNvPr>
            <p:cNvPicPr>
              <a:picLocks noChangeAspect="1" noChangeArrowheads="1"/>
            </p:cNvPicPr>
            <p:nvPr/>
          </p:nvPicPr>
          <p:blipFill>
            <a:blip r:embed="rId4">
              <a:lum bright="60000" contrast="-70000"/>
              <a:extLst>
                <a:ext uri="{28A0092B-C50C-407E-A947-70E740481C1C}">
                  <a14:useLocalDpi xmlns:a14="http://schemas.microsoft.com/office/drawing/2010/main" val="0"/>
                </a:ext>
              </a:extLst>
            </a:blip>
            <a:srcRect/>
            <a:stretch>
              <a:fillRect/>
            </a:stretch>
          </p:blipFill>
          <p:spPr bwMode="auto">
            <a:xfrm>
              <a:off x="3969" y="1298"/>
              <a:ext cx="805"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10">
              <a:extLst>
                <a:ext uri="{FF2B5EF4-FFF2-40B4-BE49-F238E27FC236}">
                  <a16:creationId xmlns:a16="http://schemas.microsoft.com/office/drawing/2014/main" id="{368E19F1-B29B-4D66-8870-F56A7029F656}"/>
                </a:ext>
              </a:extLst>
            </p:cNvPr>
            <p:cNvPicPr>
              <a:picLocks noChangeAspect="1" noChangeArrowheads="1"/>
            </p:cNvPicPr>
            <p:nvPr/>
          </p:nvPicPr>
          <p:blipFill>
            <a:blip r:embed="rId5">
              <a:lum bright="60000" contrast="-70000"/>
              <a:extLst>
                <a:ext uri="{28A0092B-C50C-407E-A947-70E740481C1C}">
                  <a14:useLocalDpi xmlns:a14="http://schemas.microsoft.com/office/drawing/2010/main" val="0"/>
                </a:ext>
              </a:extLst>
            </a:blip>
            <a:srcRect/>
            <a:stretch>
              <a:fillRect/>
            </a:stretch>
          </p:blipFill>
          <p:spPr bwMode="auto">
            <a:xfrm>
              <a:off x="3969" y="1207"/>
              <a:ext cx="419" cy="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5" name="TextBox 11">
            <a:extLst>
              <a:ext uri="{FF2B5EF4-FFF2-40B4-BE49-F238E27FC236}">
                <a16:creationId xmlns:a16="http://schemas.microsoft.com/office/drawing/2014/main" id="{9B93917C-1D9D-4F4E-BF56-8E9FD80DECC6}"/>
              </a:ext>
            </a:extLst>
          </p:cNvPr>
          <p:cNvSpPr txBox="1">
            <a:spLocks noChangeArrowheads="1"/>
          </p:cNvSpPr>
          <p:nvPr/>
        </p:nvSpPr>
        <p:spPr bwMode="auto">
          <a:xfrm>
            <a:off x="304800" y="10160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dirty="0" err="1">
                <a:latin typeface="Times New Roman" panose="02020603050405020304" pitchFamily="18" charset="0"/>
                <a:cs typeface="Times New Roman" panose="02020603050405020304" pitchFamily="18" charset="0"/>
              </a:rPr>
              <a:t>Ví</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dụ</a:t>
            </a:r>
            <a:r>
              <a:rPr lang="en-US" altLang="vi-VN" b="1" dirty="0">
                <a:latin typeface="Times New Roman" panose="02020603050405020304" pitchFamily="18" charset="0"/>
                <a:cs typeface="Times New Roman" panose="02020603050405020304" pitchFamily="18" charset="0"/>
              </a:rPr>
              <a:t> 3: </a:t>
            </a:r>
            <a:r>
              <a:rPr lang="en-US" altLang="vi-VN" b="1" dirty="0" err="1">
                <a:latin typeface="Times New Roman" panose="02020603050405020304" pitchFamily="18" charset="0"/>
                <a:cs typeface="Times New Roman" panose="02020603050405020304" pitchFamily="18" charset="0"/>
              </a:rPr>
              <a:t>Bệnh</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pheninkêtô</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niệu</a:t>
            </a:r>
            <a:r>
              <a:rPr lang="en-US" altLang="vi-VN" b="1" dirty="0">
                <a:latin typeface="Times New Roman" panose="02020603050405020304" pitchFamily="18" charset="0"/>
                <a:cs typeface="Times New Roman" panose="02020603050405020304" pitchFamily="18" charset="0"/>
              </a:rPr>
              <a:t> ở </a:t>
            </a:r>
            <a:r>
              <a:rPr lang="en-US" altLang="vi-VN" b="1" dirty="0" err="1">
                <a:latin typeface="Times New Roman" panose="02020603050405020304" pitchFamily="18" charset="0"/>
                <a:cs typeface="Times New Roman" panose="02020603050405020304" pitchFamily="18" charset="0"/>
              </a:rPr>
              <a:t>người</a:t>
            </a:r>
            <a:endParaRPr lang="en-US" altLang="vi-VN" b="1" dirty="0">
              <a:latin typeface="Times New Roman" panose="02020603050405020304" pitchFamily="18" charset="0"/>
              <a:cs typeface="Times New Roman" panose="02020603050405020304" pitchFamily="18" charset="0"/>
            </a:endParaRPr>
          </a:p>
        </p:txBody>
      </p:sp>
      <p:pic>
        <p:nvPicPr>
          <p:cNvPr id="9" name="Picture 2" descr="hydro 2">
            <a:extLst>
              <a:ext uri="{FF2B5EF4-FFF2-40B4-BE49-F238E27FC236}">
                <a16:creationId xmlns:a16="http://schemas.microsoft.com/office/drawing/2014/main" id="{9D70D261-F0B4-4690-B9AC-38EDD72A6BBD}"/>
              </a:ext>
            </a:extLst>
          </p:cNvPr>
          <p:cNvPicPr>
            <a:picLocks noChangeAspect="1" noChangeArrowheads="1"/>
          </p:cNvPicPr>
          <p:nvPr/>
        </p:nvPicPr>
        <p:blipFill>
          <a:blip r:embed="rId6">
            <a:lum bright="-2000"/>
            <a:extLst>
              <a:ext uri="{28A0092B-C50C-407E-A947-70E740481C1C}">
                <a14:useLocalDpi xmlns:a14="http://schemas.microsoft.com/office/drawing/2010/main" val="0"/>
              </a:ext>
            </a:extLst>
          </a:blip>
          <a:srcRect/>
          <a:stretch>
            <a:fillRect/>
          </a:stretch>
        </p:blipFill>
        <p:spPr bwMode="auto">
          <a:xfrm>
            <a:off x="5638800" y="5638800"/>
            <a:ext cx="1600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2">
            <a:extLst>
              <a:ext uri="{FF2B5EF4-FFF2-40B4-BE49-F238E27FC236}">
                <a16:creationId xmlns:a16="http://schemas.microsoft.com/office/drawing/2014/main" id="{6CF955BD-47A5-4891-83F3-F4087D2BB30E}"/>
              </a:ext>
            </a:extLst>
          </p:cNvPr>
          <p:cNvSpPr>
            <a:spLocks noChangeArrowheads="1"/>
          </p:cNvSpPr>
          <p:nvPr/>
        </p:nvSpPr>
        <p:spPr bwMode="auto">
          <a:xfrm flipV="1">
            <a:off x="4953000" y="6324600"/>
            <a:ext cx="685800" cy="228600"/>
          </a:xfrm>
          <a:prstGeom prst="leftArrow">
            <a:avLst>
              <a:gd name="adj1" fmla="val 50000"/>
              <a:gd name="adj2" fmla="val 75000"/>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 name="Oval 33">
            <a:extLst>
              <a:ext uri="{FF2B5EF4-FFF2-40B4-BE49-F238E27FC236}">
                <a16:creationId xmlns:a16="http://schemas.microsoft.com/office/drawing/2014/main" id="{19709762-B7D1-4203-8D63-45E6CA531FB5}"/>
              </a:ext>
            </a:extLst>
          </p:cNvPr>
          <p:cNvSpPr>
            <a:spLocks noChangeArrowheads="1"/>
          </p:cNvSpPr>
          <p:nvPr/>
        </p:nvSpPr>
        <p:spPr bwMode="auto">
          <a:xfrm rot="10800000" flipV="1">
            <a:off x="0" y="5943600"/>
            <a:ext cx="4953000" cy="914400"/>
          </a:xfrm>
          <a:prstGeom prst="ellipse">
            <a:avLst/>
          </a:prstGeom>
          <a:solidFill>
            <a:schemeClr val="accent3">
              <a:lumMod val="20000"/>
              <a:lumOff val="80000"/>
            </a:schemeClr>
          </a:solidFill>
          <a:ln w="9525">
            <a:solidFill>
              <a:schemeClr val="tx1"/>
            </a:solidFill>
            <a:roun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Thiểu năng trí tuệ, mất trí</a:t>
            </a:r>
          </a:p>
        </p:txBody>
      </p:sp>
      <p:sp>
        <p:nvSpPr>
          <p:cNvPr id="13" name="Oval 30">
            <a:extLst>
              <a:ext uri="{FF2B5EF4-FFF2-40B4-BE49-F238E27FC236}">
                <a16:creationId xmlns:a16="http://schemas.microsoft.com/office/drawing/2014/main" id="{4C5A7A2A-659F-41AE-87DD-207C1E82C035}"/>
              </a:ext>
            </a:extLst>
          </p:cNvPr>
          <p:cNvSpPr>
            <a:spLocks noChangeArrowheads="1"/>
          </p:cNvSpPr>
          <p:nvPr/>
        </p:nvSpPr>
        <p:spPr bwMode="auto">
          <a:xfrm rot="10800000" flipV="1">
            <a:off x="5791200" y="4343400"/>
            <a:ext cx="1828800" cy="660400"/>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a:spcBef>
                <a:spcPct val="0"/>
              </a:spcBef>
              <a:buFontTx/>
              <a:buNone/>
            </a:pPr>
            <a:r>
              <a:rPr lang="en-US" altLang="en-US" b="1">
                <a:solidFill>
                  <a:srgbClr val="FFFF00"/>
                </a:solidFill>
                <a:latin typeface="Times New Roman" panose="02020603050405020304" pitchFamily="18" charset="0"/>
                <a:cs typeface="Times New Roman" panose="02020603050405020304" pitchFamily="18" charset="0"/>
              </a:rPr>
              <a:t>Máu</a:t>
            </a:r>
          </a:p>
        </p:txBody>
      </p:sp>
      <p:sp>
        <p:nvSpPr>
          <p:cNvPr id="14" name="Text Box 34">
            <a:extLst>
              <a:ext uri="{FF2B5EF4-FFF2-40B4-BE49-F238E27FC236}">
                <a16:creationId xmlns:a16="http://schemas.microsoft.com/office/drawing/2014/main" id="{BE554675-1630-4B0F-8668-266D98A28146}"/>
              </a:ext>
            </a:extLst>
          </p:cNvPr>
          <p:cNvSpPr txBox="1">
            <a:spLocks noChangeArrowheads="1"/>
          </p:cNvSpPr>
          <p:nvPr/>
        </p:nvSpPr>
        <p:spPr bwMode="auto">
          <a:xfrm rot="10800000" flipV="1">
            <a:off x="7162800" y="5380038"/>
            <a:ext cx="2209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50000"/>
              </a:spcBef>
              <a:buFontTx/>
              <a:buNone/>
            </a:pPr>
            <a:r>
              <a:rPr lang="en-US" altLang="en-US" b="1">
                <a:solidFill>
                  <a:schemeClr val="hlink"/>
                </a:solidFill>
                <a:latin typeface="Times New Roman" panose="02020603050405020304" pitchFamily="18" charset="0"/>
                <a:cs typeface="Times New Roman" panose="02020603050405020304" pitchFamily="18" charset="0"/>
              </a:rPr>
              <a:t>Đầu độc tế bào thần kinh ở não</a:t>
            </a:r>
          </a:p>
        </p:txBody>
      </p:sp>
      <p:sp>
        <p:nvSpPr>
          <p:cNvPr id="22" name="Rectangle 17">
            <a:extLst>
              <a:ext uri="{FF2B5EF4-FFF2-40B4-BE49-F238E27FC236}">
                <a16:creationId xmlns:a16="http://schemas.microsoft.com/office/drawing/2014/main" id="{BC7F6E3C-3E9F-4869-908E-6E99B7361AC3}"/>
              </a:ext>
            </a:extLst>
          </p:cNvPr>
          <p:cNvSpPr>
            <a:spLocks noChangeArrowheads="1"/>
          </p:cNvSpPr>
          <p:nvPr/>
        </p:nvSpPr>
        <p:spPr bwMode="auto">
          <a:xfrm rot="10800000" flipV="1">
            <a:off x="5181600" y="1752600"/>
            <a:ext cx="3657600" cy="485775"/>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Gen cấu trúc đột biến</a:t>
            </a:r>
          </a:p>
        </p:txBody>
      </p:sp>
      <p:sp>
        <p:nvSpPr>
          <p:cNvPr id="24" name="Rectangle 19">
            <a:extLst>
              <a:ext uri="{FF2B5EF4-FFF2-40B4-BE49-F238E27FC236}">
                <a16:creationId xmlns:a16="http://schemas.microsoft.com/office/drawing/2014/main" id="{E393FE0E-2B7D-4E64-9C8A-7CB79BC2D1AB}"/>
              </a:ext>
            </a:extLst>
          </p:cNvPr>
          <p:cNvSpPr>
            <a:spLocks noChangeArrowheads="1"/>
          </p:cNvSpPr>
          <p:nvPr/>
        </p:nvSpPr>
        <p:spPr bwMode="auto">
          <a:xfrm rot="10800000" flipV="1">
            <a:off x="228600" y="3346450"/>
            <a:ext cx="2590800" cy="844550"/>
          </a:xfrm>
          <a:prstGeom prst="rect">
            <a:avLst/>
          </a:prstGeom>
          <a:solidFill>
            <a:schemeClr val="bg2">
              <a:lumMod val="9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3200" b="1" dirty="0" err="1">
                <a:solidFill>
                  <a:srgbClr val="CC0000"/>
                </a:solidFill>
                <a:latin typeface="Times New Roman" pitchFamily="18" charset="0"/>
                <a:cs typeface="Times New Roman" pitchFamily="18" charset="0"/>
              </a:rPr>
              <a:t>Enzim</a:t>
            </a:r>
            <a:r>
              <a:rPr lang="en-US" sz="3200" b="1" dirty="0">
                <a:solidFill>
                  <a:srgbClr val="CC0000"/>
                </a:solidFill>
                <a:latin typeface="Times New Roman" pitchFamily="18" charset="0"/>
                <a:cs typeface="Times New Roman" pitchFamily="18" charset="0"/>
              </a:rPr>
              <a:t> </a:t>
            </a:r>
            <a:r>
              <a:rPr lang="en-US" sz="3200" b="1" dirty="0" err="1">
                <a:solidFill>
                  <a:srgbClr val="CC0000"/>
                </a:solidFill>
                <a:latin typeface="Times New Roman" pitchFamily="18" charset="0"/>
                <a:cs typeface="Times New Roman" pitchFamily="18" charset="0"/>
              </a:rPr>
              <a:t>xúc</a:t>
            </a:r>
            <a:r>
              <a:rPr lang="en-US" sz="3200" b="1" dirty="0">
                <a:solidFill>
                  <a:srgbClr val="CC0000"/>
                </a:solidFill>
                <a:latin typeface="Times New Roman" pitchFamily="18" charset="0"/>
                <a:cs typeface="Times New Roman" pitchFamily="18" charset="0"/>
              </a:rPr>
              <a:t> </a:t>
            </a:r>
            <a:r>
              <a:rPr lang="en-US" sz="3200" b="1" dirty="0" err="1">
                <a:solidFill>
                  <a:srgbClr val="CC0000"/>
                </a:solidFill>
                <a:latin typeface="Times New Roman" pitchFamily="18" charset="0"/>
                <a:cs typeface="Times New Roman" pitchFamily="18" charset="0"/>
              </a:rPr>
              <a:t>tác</a:t>
            </a:r>
            <a:r>
              <a:rPr lang="en-US" sz="3200" b="1" dirty="0">
                <a:solidFill>
                  <a:srgbClr val="CC0000"/>
                </a:solidFill>
                <a:latin typeface="Times New Roman" pitchFamily="18" charset="0"/>
                <a:cs typeface="Times New Roman" pitchFamily="18" charset="0"/>
              </a:rPr>
              <a:t> </a:t>
            </a:r>
          </a:p>
        </p:txBody>
      </p:sp>
      <p:sp>
        <p:nvSpPr>
          <p:cNvPr id="26" name="Rectangle 21">
            <a:extLst>
              <a:ext uri="{FF2B5EF4-FFF2-40B4-BE49-F238E27FC236}">
                <a16:creationId xmlns:a16="http://schemas.microsoft.com/office/drawing/2014/main" id="{1E650B55-26DE-45EE-AEC0-A595427E8AC5}"/>
              </a:ext>
            </a:extLst>
          </p:cNvPr>
          <p:cNvSpPr>
            <a:spLocks noChangeArrowheads="1"/>
          </p:cNvSpPr>
          <p:nvPr/>
        </p:nvSpPr>
        <p:spPr bwMode="auto">
          <a:xfrm rot="10800000" flipV="1">
            <a:off x="0" y="1752600"/>
            <a:ext cx="4572000" cy="5334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en-US" altLang="vi-VN" b="1">
                <a:solidFill>
                  <a:srgbClr val="FF0000"/>
                </a:solidFill>
                <a:latin typeface="Times New Roman" panose="02020603050405020304" pitchFamily="18" charset="0"/>
                <a:cs typeface="Times New Roman" panose="02020603050405020304" pitchFamily="18" charset="0"/>
              </a:rPr>
              <a:t>Gen cấu trúc bình thường</a:t>
            </a:r>
          </a:p>
        </p:txBody>
      </p:sp>
      <p:sp>
        <p:nvSpPr>
          <p:cNvPr id="28" name="AutoShape 23">
            <a:extLst>
              <a:ext uri="{FF2B5EF4-FFF2-40B4-BE49-F238E27FC236}">
                <a16:creationId xmlns:a16="http://schemas.microsoft.com/office/drawing/2014/main" id="{F871AE95-BDAD-4DB3-85FB-B5EA041E96AD}"/>
              </a:ext>
            </a:extLst>
          </p:cNvPr>
          <p:cNvSpPr>
            <a:spLocks noChangeArrowheads="1"/>
          </p:cNvSpPr>
          <p:nvPr/>
        </p:nvSpPr>
        <p:spPr bwMode="auto">
          <a:xfrm flipV="1">
            <a:off x="2980082" y="3822700"/>
            <a:ext cx="685801" cy="238124"/>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1" name="Rectangle 26">
            <a:extLst>
              <a:ext uri="{FF2B5EF4-FFF2-40B4-BE49-F238E27FC236}">
                <a16:creationId xmlns:a16="http://schemas.microsoft.com/office/drawing/2014/main" id="{53F27E94-6D15-4C26-A32C-C5AADDF19BB7}"/>
              </a:ext>
            </a:extLst>
          </p:cNvPr>
          <p:cNvSpPr>
            <a:spLocks noChangeArrowheads="1"/>
          </p:cNvSpPr>
          <p:nvPr/>
        </p:nvSpPr>
        <p:spPr bwMode="auto">
          <a:xfrm rot="10800000" flipV="1">
            <a:off x="3924300" y="4836353"/>
            <a:ext cx="1600200" cy="600075"/>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3200" b="1" dirty="0" err="1">
                <a:solidFill>
                  <a:srgbClr val="FF0000"/>
                </a:solidFill>
                <a:latin typeface="Times New Roman" pitchFamily="18" charset="0"/>
                <a:cs typeface="Times New Roman" pitchFamily="18" charset="0"/>
              </a:rPr>
              <a:t>Tirôzin</a:t>
            </a:r>
            <a:endParaRPr lang="en-US" sz="3200" b="1" dirty="0">
              <a:solidFill>
                <a:srgbClr val="FF0000"/>
              </a:solidFill>
              <a:latin typeface="Times New Roman" pitchFamily="18" charset="0"/>
              <a:cs typeface="Times New Roman" pitchFamily="18" charset="0"/>
            </a:endParaRPr>
          </a:p>
        </p:txBody>
      </p:sp>
      <p:sp>
        <p:nvSpPr>
          <p:cNvPr id="32" name="AutoShape 27">
            <a:extLst>
              <a:ext uri="{FF2B5EF4-FFF2-40B4-BE49-F238E27FC236}">
                <a16:creationId xmlns:a16="http://schemas.microsoft.com/office/drawing/2014/main" id="{6B658017-F947-4F82-8688-926551DD0EBF}"/>
              </a:ext>
            </a:extLst>
          </p:cNvPr>
          <p:cNvSpPr>
            <a:spLocks noChangeArrowheads="1"/>
          </p:cNvSpPr>
          <p:nvPr/>
        </p:nvSpPr>
        <p:spPr bwMode="auto">
          <a:xfrm flipV="1">
            <a:off x="4572000" y="1905000"/>
            <a:ext cx="533400" cy="152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3" name="Rectangle 28">
            <a:extLst>
              <a:ext uri="{FF2B5EF4-FFF2-40B4-BE49-F238E27FC236}">
                <a16:creationId xmlns:a16="http://schemas.microsoft.com/office/drawing/2014/main" id="{1C947444-F3CC-46EF-B490-B77CA694F06A}"/>
              </a:ext>
            </a:extLst>
          </p:cNvPr>
          <p:cNvSpPr>
            <a:spLocks noChangeArrowheads="1"/>
          </p:cNvSpPr>
          <p:nvPr/>
        </p:nvSpPr>
        <p:spPr bwMode="auto">
          <a:xfrm rot="10800000" flipV="1">
            <a:off x="3429000" y="3108740"/>
            <a:ext cx="2743200" cy="539750"/>
          </a:xfrm>
          <a:prstGeom prst="rect">
            <a:avLst/>
          </a:prstGeom>
          <a:solidFill>
            <a:schemeClr val="accent3">
              <a:lumMod val="20000"/>
              <a:lumOff val="80000"/>
            </a:schemeClr>
          </a:solidFill>
          <a:ln w="9525">
            <a:solidFill>
              <a:schemeClr val="accent1">
                <a:lumMod val="20000"/>
                <a:lumOff val="80000"/>
              </a:schemeClr>
            </a:solidFill>
            <a:miter lim="800000"/>
            <a:headEnd/>
            <a:tailEnd/>
          </a:ln>
          <a:effectLst/>
        </p:spPr>
        <p:txBody>
          <a:bodyPr wrap="none" anchor="ctr"/>
          <a:lstStyle/>
          <a:p>
            <a:pPr algn="ctr" fontAlgn="auto">
              <a:spcBef>
                <a:spcPts val="0"/>
              </a:spcBef>
              <a:spcAft>
                <a:spcPts val="0"/>
              </a:spcAft>
              <a:defRPr/>
            </a:pPr>
            <a:r>
              <a:rPr lang="en-US" sz="3200" b="1" dirty="0" err="1">
                <a:solidFill>
                  <a:schemeClr val="hlink"/>
                </a:solidFill>
                <a:latin typeface="Times New Roman" pitchFamily="18" charset="0"/>
                <a:cs typeface="Times New Roman" pitchFamily="18" charset="0"/>
              </a:rPr>
              <a:t>Phênilalanin</a:t>
            </a:r>
            <a:endParaRPr lang="en-US" sz="3200" b="1" dirty="0">
              <a:solidFill>
                <a:schemeClr val="hlink"/>
              </a:solidFill>
              <a:latin typeface="Times New Roman" pitchFamily="18" charset="0"/>
              <a:cs typeface="Times New Roman" pitchFamily="18" charset="0"/>
            </a:endParaRPr>
          </a:p>
        </p:txBody>
      </p:sp>
      <p:sp>
        <p:nvSpPr>
          <p:cNvPr id="38" name="AutoShape 31">
            <a:extLst>
              <a:ext uri="{FF2B5EF4-FFF2-40B4-BE49-F238E27FC236}">
                <a16:creationId xmlns:a16="http://schemas.microsoft.com/office/drawing/2014/main" id="{7E4318AD-A06B-4070-AC46-6E7C2B3A751D}"/>
              </a:ext>
            </a:extLst>
          </p:cNvPr>
          <p:cNvSpPr>
            <a:spLocks noChangeArrowheads="1"/>
          </p:cNvSpPr>
          <p:nvPr/>
        </p:nvSpPr>
        <p:spPr bwMode="auto">
          <a:xfrm>
            <a:off x="6553200" y="5029200"/>
            <a:ext cx="304800" cy="609600"/>
          </a:xfrm>
          <a:prstGeom prst="downArrow">
            <a:avLst>
              <a:gd name="adj1" fmla="val 50000"/>
              <a:gd name="adj2" fmla="val 55000"/>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45" name="Straight Arrow Connector 44">
            <a:extLst>
              <a:ext uri="{FF2B5EF4-FFF2-40B4-BE49-F238E27FC236}">
                <a16:creationId xmlns:a16="http://schemas.microsoft.com/office/drawing/2014/main" id="{3CD49CF8-9740-46B4-9C60-AF39706A2F12}"/>
              </a:ext>
            </a:extLst>
          </p:cNvPr>
          <p:cNvCxnSpPr>
            <a:cxnSpLocks/>
          </p:cNvCxnSpPr>
          <p:nvPr/>
        </p:nvCxnSpPr>
        <p:spPr>
          <a:xfrm>
            <a:off x="4724399" y="3719516"/>
            <a:ext cx="18222" cy="10755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833962F-12B6-4CC7-B8BE-2FC7DFE6E9B0}"/>
              </a:ext>
            </a:extLst>
          </p:cNvPr>
          <p:cNvCxnSpPr>
            <a:endCxn id="13" idx="0"/>
          </p:cNvCxnSpPr>
          <p:nvPr/>
        </p:nvCxnSpPr>
        <p:spPr>
          <a:xfrm rot="16200000" flipH="1">
            <a:off x="6019800" y="3657600"/>
            <a:ext cx="685800" cy="685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4C7A710-3E91-493B-AE39-788A560AF0C8}"/>
              </a:ext>
            </a:extLst>
          </p:cNvPr>
          <p:cNvSpPr txBox="1">
            <a:spLocks noChangeArrowheads="1"/>
          </p:cNvSpPr>
          <p:nvPr/>
        </p:nvSpPr>
        <p:spPr bwMode="auto">
          <a:xfrm>
            <a:off x="6553200" y="347979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en-US" altLang="vi-VN" b="1" dirty="0">
                <a:solidFill>
                  <a:schemeClr val="hlink"/>
                </a:solidFill>
                <a:latin typeface="Times New Roman" panose="02020603050405020304" pitchFamily="18" charset="0"/>
                <a:cs typeface="Times New Roman" panose="02020603050405020304" pitchFamily="18" charset="0"/>
              </a:rPr>
              <a:t>Ứ </a:t>
            </a:r>
            <a:r>
              <a:rPr lang="en-US" altLang="vi-VN" b="1" dirty="0" err="1">
                <a:solidFill>
                  <a:schemeClr val="hlink"/>
                </a:solidFill>
                <a:latin typeface="Times New Roman" panose="02020603050405020304" pitchFamily="18" charset="0"/>
                <a:cs typeface="Times New Roman" panose="02020603050405020304" pitchFamily="18" charset="0"/>
              </a:rPr>
              <a:t>đọng</a:t>
            </a:r>
            <a:endParaRPr lang="en-US" altLang="vi-VN" dirty="0">
              <a:latin typeface="Arial" panose="020B0604020202020204" pitchFamily="34" charset="0"/>
            </a:endParaRPr>
          </a:p>
        </p:txBody>
      </p:sp>
      <p:cxnSp>
        <p:nvCxnSpPr>
          <p:cNvPr id="54" name="Straight Arrow Connector 53">
            <a:extLst>
              <a:ext uri="{FF2B5EF4-FFF2-40B4-BE49-F238E27FC236}">
                <a16:creationId xmlns:a16="http://schemas.microsoft.com/office/drawing/2014/main" id="{9DB2FA34-2D27-47F1-A151-E5785462561E}"/>
              </a:ext>
            </a:extLst>
          </p:cNvPr>
          <p:cNvCxnSpPr>
            <a:cxnSpLocks/>
          </p:cNvCxnSpPr>
          <p:nvPr/>
        </p:nvCxnSpPr>
        <p:spPr>
          <a:xfrm>
            <a:off x="1524000" y="2438400"/>
            <a:ext cx="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743" name="Rectangle 4">
            <a:extLst>
              <a:ext uri="{FF2B5EF4-FFF2-40B4-BE49-F238E27FC236}">
                <a16:creationId xmlns:a16="http://schemas.microsoft.com/office/drawing/2014/main" id="{27BEF4D8-BBC9-4512-9770-94C60C1BB7F0}"/>
              </a:ext>
            </a:extLst>
          </p:cNvPr>
          <p:cNvSpPr>
            <a:spLocks noChangeArrowheads="1"/>
          </p:cNvSpPr>
          <p:nvPr/>
        </p:nvSpPr>
        <p:spPr bwMode="auto">
          <a:xfrm>
            <a:off x="4763" y="0"/>
            <a:ext cx="9144000" cy="1066800"/>
          </a:xfrm>
          <a:prstGeom prst="rect">
            <a:avLst/>
          </a:prstGeom>
          <a:gradFill rotWithShape="1">
            <a:gsLst>
              <a:gs pos="0">
                <a:srgbClr val="CCFF33"/>
              </a:gs>
              <a:gs pos="100000">
                <a:srgbClr val="5E7618"/>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vi-VN" altLang="vi-VN" sz="1800">
              <a:latin typeface="Calibri" panose="020F0502020204030204" pitchFamily="34" charset="0"/>
            </a:endParaRPr>
          </a:p>
        </p:txBody>
      </p:sp>
      <p:pic>
        <p:nvPicPr>
          <p:cNvPr id="30744" name="Picture 5" descr="AG00630_">
            <a:extLst>
              <a:ext uri="{FF2B5EF4-FFF2-40B4-BE49-F238E27FC236}">
                <a16:creationId xmlns:a16="http://schemas.microsoft.com/office/drawing/2014/main" id="{CDFB719E-E37C-45C7-BA47-017D3740C8C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67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7" descr="bluline[1]">
            <a:extLst>
              <a:ext uri="{FF2B5EF4-FFF2-40B4-BE49-F238E27FC236}">
                <a16:creationId xmlns:a16="http://schemas.microsoft.com/office/drawing/2014/main" id="{51F3F882-2DDE-45D4-BC95-84BAB8FBB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09800" y="987425"/>
            <a:ext cx="62484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6" name="WordArt 16" descr="White marble">
            <a:extLst>
              <a:ext uri="{FF2B5EF4-FFF2-40B4-BE49-F238E27FC236}">
                <a16:creationId xmlns:a16="http://schemas.microsoft.com/office/drawing/2014/main" id="{90CD598A-7FB4-44AC-B112-E4C62F84E13E}"/>
              </a:ext>
            </a:extLst>
          </p:cNvPr>
          <p:cNvSpPr>
            <a:spLocks noChangeArrowheads="1" noChangeShapeType="1" noTextEdit="1"/>
          </p:cNvSpPr>
          <p:nvPr/>
        </p:nvSpPr>
        <p:spPr bwMode="auto">
          <a:xfrm>
            <a:off x="1600200" y="228600"/>
            <a:ext cx="73914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vi-VN" sz="3600" b="1" kern="10">
                <a:ln w="9525">
                  <a:round/>
                  <a:headEnd/>
                  <a:tailEnd/>
                </a:ln>
                <a:blipFill dpi="0" rotWithShape="0">
                  <a:blip r:embed="rId7"/>
                  <a:srcRect/>
                  <a:tile tx="0" ty="0" sx="100000" sy="100000" flip="none" algn="tl"/>
                </a:blipFill>
                <a:latin typeface="Times New Roman" panose="02020603050405020304" pitchFamily="18" charset="0"/>
                <a:cs typeface="Times New Roman" panose="02020603050405020304" pitchFamily="18" charset="0"/>
              </a:rPr>
              <a:t>II. SỰ TƯƠNG TÁC GiỮA KIỂU GEN VÀ MÔI TRƯỜNG </a:t>
            </a:r>
            <a:endParaRPr lang="en-US" sz="3600" b="1" kern="10">
              <a:ln w="9525">
                <a:round/>
                <a:headEnd/>
                <a:tailEnd/>
              </a:ln>
              <a:blipFill dpi="0" rotWithShape="0">
                <a:blip r:embed="rId7"/>
                <a:srcRect/>
                <a:tile tx="0" ty="0" sx="100000" sy="100000" flip="none" algn="tl"/>
              </a:blipFill>
              <a:latin typeface="Times New Roman" panose="02020603050405020304" pitchFamily="18" charset="0"/>
              <a:cs typeface="Times New Roman" panose="02020603050405020304" pitchFamily="18" charset="0"/>
            </a:endParaRPr>
          </a:p>
        </p:txBody>
      </p:sp>
      <p:cxnSp>
        <p:nvCxnSpPr>
          <p:cNvPr id="62" name="Straight Arrow Connector 61">
            <a:extLst>
              <a:ext uri="{FF2B5EF4-FFF2-40B4-BE49-F238E27FC236}">
                <a16:creationId xmlns:a16="http://schemas.microsoft.com/office/drawing/2014/main" id="{636EAE21-0C8B-41B0-844F-01F5D82ABC06}"/>
              </a:ext>
            </a:extLst>
          </p:cNvPr>
          <p:cNvCxnSpPr/>
          <p:nvPr/>
        </p:nvCxnSpPr>
        <p:spPr>
          <a:xfrm rot="10800000" flipV="1">
            <a:off x="1927363" y="2232785"/>
            <a:ext cx="3200400" cy="1143000"/>
          </a:xfrm>
          <a:prstGeom prst="straightConnector1">
            <a:avLst/>
          </a:prstGeom>
          <a:ln w="57150">
            <a:solidFill>
              <a:srgbClr val="AF219E"/>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1110083-7C01-4E7C-920F-8CE4116F6F15}"/>
              </a:ext>
            </a:extLst>
          </p:cNvPr>
          <p:cNvCxnSpPr/>
          <p:nvPr/>
        </p:nvCxnSpPr>
        <p:spPr>
          <a:xfrm rot="16200000" flipH="1">
            <a:off x="3497746" y="2464562"/>
            <a:ext cx="53340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61AB0C4-6DB8-4824-97A4-00547C4EC221}"/>
              </a:ext>
            </a:extLst>
          </p:cNvPr>
          <p:cNvCxnSpPr/>
          <p:nvPr/>
        </p:nvCxnSpPr>
        <p:spPr>
          <a:xfrm rot="5400000">
            <a:off x="3437283" y="2656715"/>
            <a:ext cx="609600" cy="152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ox(in)">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slide(fromBottom)">
                                      <p:cBhvr>
                                        <p:cTn id="28" dur="5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diamond(i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1+#ppt_w/2"/>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5"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down)">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box(in)">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checkerboard(across)">
                                      <p:cBhvr>
                                        <p:cTn id="62" dur="500"/>
                                        <p:tgtEl>
                                          <p:spTgt spid="66"/>
                                        </p:tgtEl>
                                      </p:cBhvr>
                                    </p:animEffect>
                                  </p:childTnLst>
                                </p:cTn>
                              </p:par>
                              <p:par>
                                <p:cTn id="63" presetID="5" presetClass="entr" presetSubtype="1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checkerboard(across)">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xit" presetSubtype="16" fill="hold" nodeType="clickEffect">
                                  <p:stCondLst>
                                    <p:cond delay="0"/>
                                  </p:stCondLst>
                                  <p:childTnLst>
                                    <p:animEffect transition="out" filter="diamond(in)">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 presetClass="exit" presetSubtype="10" fill="hold" nodeType="clickEffect">
                                  <p:stCondLst>
                                    <p:cond delay="0"/>
                                  </p:stCondLst>
                                  <p:childTnLst>
                                    <p:animEffect transition="out" filter="checkerboard(across)">
                                      <p:cBhvr>
                                        <p:cTn id="74" dur="500"/>
                                        <p:tgtEl>
                                          <p:spTgt spid="45"/>
                                        </p:tgtEl>
                                      </p:cBhvr>
                                    </p:animEffect>
                                    <p:set>
                                      <p:cBhvr>
                                        <p:cTn id="75" dur="1" fill="hold">
                                          <p:stCondLst>
                                            <p:cond delay="499"/>
                                          </p:stCondLst>
                                        </p:cTn>
                                        <p:tgtEl>
                                          <p:spTgt spid="4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8" presetClass="entr" presetSubtype="32" fill="hold" grpId="0" nodeType="click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diamond(out)">
                                      <p:cBhvr>
                                        <p:cTn id="80" dur="500"/>
                                        <p:tgtEl>
                                          <p:spTgt spid="50"/>
                                        </p:tgtEl>
                                      </p:cBhvr>
                                    </p:animEffect>
                                  </p:childTnLst>
                                </p:cTn>
                              </p:par>
                              <p:par>
                                <p:cTn id="81" presetID="8" presetClass="entr" presetSubtype="32"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diamond(out)">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5"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vertical)">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6"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1+#ppt_w/2"/>
                                          </p:val>
                                        </p:tav>
                                        <p:tav tm="100000">
                                          <p:val>
                                            <p:strVal val="#ppt_x"/>
                                          </p:val>
                                        </p:tav>
                                      </p:tavLst>
                                    </p:anim>
                                    <p:anim calcmode="lin" valueType="num">
                                      <p:cBhvr additive="base">
                                        <p:cTn id="9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 presetClass="entr" presetSubtype="5"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checkerboard(down)">
                                      <p:cBhvr>
                                        <p:cTn id="99" dur="500"/>
                                        <p:tgtEl>
                                          <p:spTgt spid="9"/>
                                        </p:tgtEl>
                                      </p:cBhvr>
                                    </p:animEffect>
                                  </p:childTnLst>
                                </p:cTn>
                              </p:par>
                              <p:par>
                                <p:cTn id="100" presetID="5" presetClass="entr" presetSubtype="5"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checkerboard(down)">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32"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box(out)">
                                      <p:cBhvr>
                                        <p:cTn id="107" dur="500"/>
                                        <p:tgtEl>
                                          <p:spTgt spid="10"/>
                                        </p:tgtEl>
                                      </p:cBhvr>
                                    </p:animEffect>
                                  </p:childTnLst>
                                </p:cTn>
                              </p:par>
                              <p:par>
                                <p:cTn id="108" presetID="4" presetClass="entr" presetSubtype="32" fill="hold" grpId="0"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box(out)">
                                      <p:cBhvr>
                                        <p:cTn id="1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22" grpId="0" animBg="1"/>
      <p:bldP spid="24" grpId="0" animBg="1"/>
      <p:bldP spid="26" grpId="0" animBg="1"/>
      <p:bldP spid="31" grpId="0" animBg="1"/>
      <p:bldP spid="31" grpId="1" animBg="1"/>
      <p:bldP spid="33" grpId="0" animBg="1"/>
      <p:bldP spid="38" grpId="0" animBg="1"/>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3543</TotalTime>
  <Words>920</Words>
  <Application>Microsoft Office PowerPoint</Application>
  <PresentationFormat>On-screen Show (4:3)</PresentationFormat>
  <Paragraphs>134</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Algerian</vt:lpstr>
      <vt:lpstr>Arial</vt:lpstr>
      <vt:lpstr>Calibri</vt:lpstr>
      <vt:lpstr>Century Gothic</vt:lpstr>
      <vt:lpstr>Times New Roman</vt:lpstr>
      <vt:lpstr>Univers Condensed</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DAO THANH LAM</dc:creator>
  <cp:lastModifiedBy>Lo Thi Nhu Trang</cp:lastModifiedBy>
  <cp:revision>335</cp:revision>
  <cp:lastPrinted>2013-11-15T09:24:07Z</cp:lastPrinted>
  <dcterms:created xsi:type="dcterms:W3CDTF">2010-10-27T14:20:19Z</dcterms:created>
  <dcterms:modified xsi:type="dcterms:W3CDTF">2022-11-08T01:28:53Z</dcterms:modified>
</cp:coreProperties>
</file>